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102"/>
  </p:notesMasterIdLst>
  <p:handoutMasterIdLst>
    <p:handoutMasterId r:id="rId103"/>
  </p:handoutMasterIdLst>
  <p:sldIdLst>
    <p:sldId id="301" r:id="rId3"/>
    <p:sldId id="305" r:id="rId4"/>
    <p:sldId id="307" r:id="rId5"/>
    <p:sldId id="308" r:id="rId6"/>
    <p:sldId id="309" r:id="rId7"/>
    <p:sldId id="402" r:id="rId8"/>
    <p:sldId id="403" r:id="rId9"/>
    <p:sldId id="311" r:id="rId10"/>
    <p:sldId id="312" r:id="rId11"/>
    <p:sldId id="313" r:id="rId12"/>
    <p:sldId id="314" r:id="rId13"/>
    <p:sldId id="399" r:id="rId14"/>
    <p:sldId id="315" r:id="rId15"/>
    <p:sldId id="316" r:id="rId16"/>
    <p:sldId id="317" r:id="rId17"/>
    <p:sldId id="318" r:id="rId18"/>
    <p:sldId id="319" r:id="rId19"/>
    <p:sldId id="320" r:id="rId20"/>
    <p:sldId id="405" r:id="rId21"/>
    <p:sldId id="322" r:id="rId22"/>
    <p:sldId id="323" r:id="rId23"/>
    <p:sldId id="324" r:id="rId24"/>
    <p:sldId id="325" r:id="rId25"/>
    <p:sldId id="326" r:id="rId26"/>
    <p:sldId id="327" r:id="rId27"/>
    <p:sldId id="328" r:id="rId28"/>
    <p:sldId id="329" r:id="rId29"/>
    <p:sldId id="330" r:id="rId30"/>
    <p:sldId id="331" r:id="rId31"/>
    <p:sldId id="332" r:id="rId32"/>
    <p:sldId id="333" r:id="rId33"/>
    <p:sldId id="334" r:id="rId34"/>
    <p:sldId id="335" r:id="rId35"/>
    <p:sldId id="336" r:id="rId36"/>
    <p:sldId id="337" r:id="rId37"/>
    <p:sldId id="338" r:id="rId38"/>
    <p:sldId id="339" r:id="rId39"/>
    <p:sldId id="340" r:id="rId40"/>
    <p:sldId id="406" r:id="rId41"/>
    <p:sldId id="342" r:id="rId42"/>
    <p:sldId id="343" r:id="rId43"/>
    <p:sldId id="344" r:id="rId44"/>
    <p:sldId id="345" r:id="rId45"/>
    <p:sldId id="346" r:id="rId46"/>
    <p:sldId id="347" r:id="rId47"/>
    <p:sldId id="348" r:id="rId48"/>
    <p:sldId id="349" r:id="rId49"/>
    <p:sldId id="350" r:id="rId50"/>
    <p:sldId id="351" r:id="rId51"/>
    <p:sldId id="400" r:id="rId52"/>
    <p:sldId id="401" r:id="rId53"/>
    <p:sldId id="353" r:id="rId54"/>
    <p:sldId id="354" r:id="rId55"/>
    <p:sldId id="355" r:id="rId56"/>
    <p:sldId id="356" r:id="rId57"/>
    <p:sldId id="357" r:id="rId58"/>
    <p:sldId id="409" r:id="rId59"/>
    <p:sldId id="359" r:id="rId60"/>
    <p:sldId id="360" r:id="rId61"/>
    <p:sldId id="361" r:id="rId62"/>
    <p:sldId id="362" r:id="rId63"/>
    <p:sldId id="363" r:id="rId64"/>
    <p:sldId id="408" r:id="rId65"/>
    <p:sldId id="365" r:id="rId66"/>
    <p:sldId id="366" r:id="rId67"/>
    <p:sldId id="367" r:id="rId68"/>
    <p:sldId id="368" r:id="rId69"/>
    <p:sldId id="369" r:id="rId70"/>
    <p:sldId id="370" r:id="rId71"/>
    <p:sldId id="371" r:id="rId72"/>
    <p:sldId id="372" r:id="rId73"/>
    <p:sldId id="373" r:id="rId74"/>
    <p:sldId id="374" r:id="rId75"/>
    <p:sldId id="375" r:id="rId76"/>
    <p:sldId id="376" r:id="rId77"/>
    <p:sldId id="377" r:id="rId78"/>
    <p:sldId id="378" r:id="rId79"/>
    <p:sldId id="379" r:id="rId80"/>
    <p:sldId id="380" r:id="rId81"/>
    <p:sldId id="381" r:id="rId82"/>
    <p:sldId id="382" r:id="rId83"/>
    <p:sldId id="404" r:id="rId84"/>
    <p:sldId id="383" r:id="rId85"/>
    <p:sldId id="384" r:id="rId86"/>
    <p:sldId id="385" r:id="rId87"/>
    <p:sldId id="386" r:id="rId88"/>
    <p:sldId id="387" r:id="rId89"/>
    <p:sldId id="388" r:id="rId90"/>
    <p:sldId id="389" r:id="rId91"/>
    <p:sldId id="390" r:id="rId92"/>
    <p:sldId id="391" r:id="rId93"/>
    <p:sldId id="392" r:id="rId94"/>
    <p:sldId id="393" r:id="rId95"/>
    <p:sldId id="394" r:id="rId96"/>
    <p:sldId id="395" r:id="rId97"/>
    <p:sldId id="396" r:id="rId98"/>
    <p:sldId id="397" r:id="rId99"/>
    <p:sldId id="398" r:id="rId100"/>
    <p:sldId id="306" r:id="rId10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6DCB2979-95EB-4A48-A5BB-1EC415D5548E}">
          <p14:sldIdLst>
            <p14:sldId id="301"/>
            <p14:sldId id="305"/>
            <p14:sldId id="307"/>
            <p14:sldId id="308"/>
            <p14:sldId id="309"/>
            <p14:sldId id="402"/>
            <p14:sldId id="403"/>
            <p14:sldId id="311"/>
            <p14:sldId id="312"/>
            <p14:sldId id="313"/>
            <p14:sldId id="314"/>
            <p14:sldId id="399"/>
            <p14:sldId id="315"/>
            <p14:sldId id="316"/>
            <p14:sldId id="317"/>
            <p14:sldId id="318"/>
            <p14:sldId id="319"/>
            <p14:sldId id="320"/>
            <p14:sldId id="405"/>
            <p14:sldId id="322"/>
            <p14:sldId id="323"/>
            <p14:sldId id="324"/>
            <p14:sldId id="325"/>
            <p14:sldId id="326"/>
            <p14:sldId id="327"/>
            <p14:sldId id="328"/>
            <p14:sldId id="329"/>
            <p14:sldId id="330"/>
            <p14:sldId id="331"/>
            <p14:sldId id="332"/>
            <p14:sldId id="333"/>
            <p14:sldId id="334"/>
            <p14:sldId id="335"/>
            <p14:sldId id="336"/>
            <p14:sldId id="337"/>
            <p14:sldId id="338"/>
            <p14:sldId id="339"/>
            <p14:sldId id="340"/>
            <p14:sldId id="406"/>
            <p14:sldId id="342"/>
            <p14:sldId id="343"/>
            <p14:sldId id="344"/>
            <p14:sldId id="345"/>
            <p14:sldId id="346"/>
            <p14:sldId id="347"/>
            <p14:sldId id="348"/>
            <p14:sldId id="349"/>
            <p14:sldId id="350"/>
            <p14:sldId id="351"/>
            <p14:sldId id="400"/>
            <p14:sldId id="401"/>
            <p14:sldId id="353"/>
            <p14:sldId id="354"/>
            <p14:sldId id="355"/>
            <p14:sldId id="356"/>
            <p14:sldId id="357"/>
            <p14:sldId id="409"/>
            <p14:sldId id="359"/>
            <p14:sldId id="360"/>
            <p14:sldId id="361"/>
            <p14:sldId id="362"/>
            <p14:sldId id="363"/>
            <p14:sldId id="408"/>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404"/>
            <p14:sldId id="383"/>
            <p14:sldId id="384"/>
            <p14:sldId id="385"/>
            <p14:sldId id="386"/>
            <p14:sldId id="387"/>
            <p14:sldId id="388"/>
            <p14:sldId id="389"/>
            <p14:sldId id="390"/>
            <p14:sldId id="391"/>
            <p14:sldId id="392"/>
            <p14:sldId id="393"/>
            <p14:sldId id="394"/>
            <p14:sldId id="395"/>
            <p14:sldId id="396"/>
            <p14:sldId id="397"/>
            <p14:sldId id="398"/>
          </p14:sldIdLst>
        </p14:section>
        <p14:section name="Untitled Section" id="{417FCDD0-888E-4CA6-B2BA-5C00700559A3}">
          <p14:sldIdLst>
            <p14:sldId id="306"/>
          </p14:sldIdLst>
        </p14:section>
      </p14:sectionLst>
    </p:ext>
    <p:ext uri="{EFAFB233-063F-42B5-8137-9DF3F51BA10A}">
      <p15:sldGuideLst xmlns:p15="http://schemas.microsoft.com/office/powerpoint/2012/main">
        <p15:guide id="1" orient="horz" pos="2137" userDrawn="1">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79" autoAdjust="0"/>
    <p:restoredTop sz="94364" autoAdjust="0"/>
  </p:normalViewPr>
  <p:slideViewPr>
    <p:cSldViewPr snapToGrid="0" snapToObjects="1">
      <p:cViewPr>
        <p:scale>
          <a:sx n="100" d="100"/>
          <a:sy n="100" d="100"/>
        </p:scale>
        <p:origin x="720" y="108"/>
      </p:cViewPr>
      <p:guideLst>
        <p:guide orient="horz" pos="2137"/>
        <p:guide pos="2880"/>
      </p:guideLst>
    </p:cSldViewPr>
  </p:slideViewPr>
  <p:outlineViewPr>
    <p:cViewPr>
      <p:scale>
        <a:sx n="33" d="100"/>
        <a:sy n="33" d="100"/>
      </p:scale>
      <p:origin x="0" y="-30168"/>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heme" Target="theme/theme1.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notesMaster" Target="notesMasters/notesMaster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handoutMaster" Target="handoutMasters/handoutMaster1.xml"/><Relationship Id="rId108"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5.wmf"/><Relationship Id="rId2" Type="http://schemas.openxmlformats.org/officeDocument/2006/relationships/image" Target="../media/image4.wmf"/><Relationship Id="rId1" Type="http://schemas.openxmlformats.org/officeDocument/2006/relationships/image" Target="../media/image3.wmf"/><Relationship Id="rId4" Type="http://schemas.openxmlformats.org/officeDocument/2006/relationships/image" Target="../media/image6.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image" Target="../media/image3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41.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image" Target="../media/image50.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9.wmf"/><Relationship Id="rId1" Type="http://schemas.openxmlformats.org/officeDocument/2006/relationships/image" Target="../media/image56.wmf"/><Relationship Id="rId5" Type="http://schemas.openxmlformats.org/officeDocument/2006/relationships/image" Target="../media/image61.wmf"/><Relationship Id="rId4"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70.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image" Target="../media/image7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76.w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80.wmf"/><Relationship Id="rId1" Type="http://schemas.openxmlformats.org/officeDocument/2006/relationships/image" Target="../media/image7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87.wmf"/><Relationship Id="rId1" Type="http://schemas.openxmlformats.org/officeDocument/2006/relationships/image" Target="../media/image86.wmf"/></Relationships>
</file>

<file path=ppt/drawings/_rels/vmlDrawing33.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5" Type="http://schemas.openxmlformats.org/officeDocument/2006/relationships/image" Target="../media/image93.wmf"/><Relationship Id="rId4" Type="http://schemas.openxmlformats.org/officeDocument/2006/relationships/image" Target="../media/image9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image" Target="../media/image94.wmf"/><Relationship Id="rId5" Type="http://schemas.openxmlformats.org/officeDocument/2006/relationships/image" Target="../media/image98.wmf"/><Relationship Id="rId4" Type="http://schemas.openxmlformats.org/officeDocument/2006/relationships/image" Target="../media/image97.w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wmf"/><Relationship Id="rId1" Type="http://schemas.openxmlformats.org/officeDocument/2006/relationships/image" Target="../media/image100.wmf"/><Relationship Id="rId4" Type="http://schemas.openxmlformats.org/officeDocument/2006/relationships/image" Target="../media/image103.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04.w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15.wmf"/><Relationship Id="rId1" Type="http://schemas.openxmlformats.org/officeDocument/2006/relationships/image" Target="../media/image114.w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16.w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41.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4/23/2018</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dirty="0"/>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611952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22</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54205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24</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481503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50</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976560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dirty="0">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3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1"/>
            <a:ext cx="8229600" cy="781050"/>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9728" y="2668802"/>
            <a:ext cx="8229600" cy="75067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3" name="Content Placeholder 2"/>
          <p:cNvSpPr>
            <a:spLocks noGrp="1"/>
          </p:cNvSpPr>
          <p:nvPr>
            <p:ph sz="quarter" idx="13"/>
          </p:nvPr>
        </p:nvSpPr>
        <p:spPr>
          <a:xfrm>
            <a:off x="457200" y="3685502"/>
            <a:ext cx="8229600" cy="83820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56104964"/>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6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37238"/>
            <a:ext cx="8229600" cy="4667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95645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10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681663"/>
            <a:ext cx="4154488" cy="36988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Content Placeholder 7"/>
          <p:cNvSpPr>
            <a:spLocks noGrp="1"/>
          </p:cNvSpPr>
          <p:nvPr>
            <p:ph sz="quarter" idx="19"/>
          </p:nvPr>
        </p:nvSpPr>
        <p:spPr>
          <a:xfrm>
            <a:off x="4894263" y="5781675"/>
            <a:ext cx="4087812" cy="2698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457200" y="6051550"/>
            <a:ext cx="3967163" cy="3762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21"/>
          </p:nvPr>
        </p:nvSpPr>
        <p:spPr>
          <a:xfrm>
            <a:off x="5029200" y="6172200"/>
            <a:ext cx="4114800" cy="255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4112584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14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3576415"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3576415"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357641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3576415"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3576415"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3576415"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264661" y="4425821"/>
            <a:ext cx="4422134" cy="631692"/>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4264663" y="1593254"/>
            <a:ext cx="4422137" cy="540239"/>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4264662" y="2176766"/>
            <a:ext cx="4422137" cy="61498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4264663" y="2922144"/>
            <a:ext cx="4422138" cy="618809"/>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4264661" y="3650053"/>
            <a:ext cx="4422136" cy="615479"/>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9"/>
          <p:cNvSpPr>
            <a:spLocks noGrp="1"/>
          </p:cNvSpPr>
          <p:nvPr>
            <p:ph sz="quarter" idx="23"/>
          </p:nvPr>
        </p:nvSpPr>
        <p:spPr>
          <a:xfrm>
            <a:off x="4264661" y="5145977"/>
            <a:ext cx="4418012" cy="6413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5" name="Content Placeholder 14"/>
          <p:cNvSpPr>
            <a:spLocks noGrp="1"/>
          </p:cNvSpPr>
          <p:nvPr>
            <p:ph sz="quarter" idx="24"/>
          </p:nvPr>
        </p:nvSpPr>
        <p:spPr>
          <a:xfrm>
            <a:off x="457200" y="5788025"/>
            <a:ext cx="3576638" cy="56197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7" name="Content Placeholder 16"/>
          <p:cNvSpPr>
            <a:spLocks noGrp="1"/>
          </p:cNvSpPr>
          <p:nvPr>
            <p:ph sz="quarter" idx="25"/>
          </p:nvPr>
        </p:nvSpPr>
        <p:spPr>
          <a:xfrm>
            <a:off x="4264025" y="5895975"/>
            <a:ext cx="4422775" cy="45402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4">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2011,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72" r:id="rId5"/>
    <p:sldLayoutId id="2147483670" r:id="rId6"/>
    <p:sldLayoutId id="2147483669" r:id="rId7"/>
    <p:sldLayoutId id="2147483651" r:id="rId8"/>
    <p:sldLayoutId id="2147483654" r:id="rId9"/>
    <p:sldLayoutId id="2147483655" r:id="rId10"/>
    <p:sldLayoutId id="2147483667" r:id="rId11"/>
    <p:sldLayoutId id="214748367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dirty="0">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1.xml"/><Relationship Id="rId1" Type="http://schemas.openxmlformats.org/officeDocument/2006/relationships/vmlDrawing" Target="../drawings/vmlDrawing3.vml"/><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8.bin"/><Relationship Id="rId7"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2.wmf"/><Relationship Id="rId5" Type="http://schemas.openxmlformats.org/officeDocument/2006/relationships/oleObject" Target="../embeddings/oleObject9.bin"/><Relationship Id="rId4" Type="http://schemas.openxmlformats.org/officeDocument/2006/relationships/image" Target="../media/image11.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4.wmf"/></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vmlDrawing" Target="../drawings/vmlDrawing6.vml"/><Relationship Id="rId5" Type="http://schemas.openxmlformats.org/officeDocument/2006/relationships/image" Target="../media/image16.wmf"/><Relationship Id="rId4" Type="http://schemas.openxmlformats.org/officeDocument/2006/relationships/oleObject" Target="../embeddings/oleObject12.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1.xml"/><Relationship Id="rId1" Type="http://schemas.openxmlformats.org/officeDocument/2006/relationships/vmlDrawing" Target="../drawings/vmlDrawing7.vml"/><Relationship Id="rId4" Type="http://schemas.openxmlformats.org/officeDocument/2006/relationships/image" Target="../media/image17.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image" Target="../media/image19.wmf"/><Relationship Id="rId5" Type="http://schemas.openxmlformats.org/officeDocument/2006/relationships/oleObject" Target="../embeddings/oleObject15.bin"/><Relationship Id="rId4" Type="http://schemas.openxmlformats.org/officeDocument/2006/relationships/image" Target="../media/image18.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3.xml"/><Relationship Id="rId1" Type="http://schemas.openxmlformats.org/officeDocument/2006/relationships/vmlDrawing" Target="../drawings/vmlDrawing9.vml"/><Relationship Id="rId5" Type="http://schemas.openxmlformats.org/officeDocument/2006/relationships/image" Target="../media/image21.emf"/><Relationship Id="rId4" Type="http://schemas.openxmlformats.org/officeDocument/2006/relationships/image" Target="../media/image2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slideLayout" Target="../slideLayouts/slideLayout12.xml"/><Relationship Id="rId1" Type="http://schemas.openxmlformats.org/officeDocument/2006/relationships/vmlDrawing" Target="../drawings/vmlDrawing10.vml"/><Relationship Id="rId6" Type="http://schemas.openxmlformats.org/officeDocument/2006/relationships/image" Target="../media/image23.wmf"/><Relationship Id="rId5" Type="http://schemas.openxmlformats.org/officeDocument/2006/relationships/oleObject" Target="../embeddings/oleObject18.bin"/><Relationship Id="rId4" Type="http://schemas.openxmlformats.org/officeDocument/2006/relationships/image" Target="../media/image2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1.xml"/><Relationship Id="rId1" Type="http://schemas.openxmlformats.org/officeDocument/2006/relationships/vmlDrawing" Target="../drawings/vmlDrawing11.vml"/><Relationship Id="rId4" Type="http://schemas.openxmlformats.org/officeDocument/2006/relationships/image" Target="../media/image25.wmf"/></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oleObject" Target="../embeddings/oleObject21.bin"/><Relationship Id="rId7" Type="http://schemas.openxmlformats.org/officeDocument/2006/relationships/image" Target="../media/image30.png"/><Relationship Id="rId12" Type="http://schemas.openxmlformats.org/officeDocument/2006/relationships/image" Target="../media/image31.png"/><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27.wmf"/><Relationship Id="rId11" Type="http://schemas.openxmlformats.org/officeDocument/2006/relationships/image" Target="../media/image29.wmf"/><Relationship Id="rId5" Type="http://schemas.openxmlformats.org/officeDocument/2006/relationships/oleObject" Target="../embeddings/oleObject22.bin"/><Relationship Id="rId10" Type="http://schemas.openxmlformats.org/officeDocument/2006/relationships/oleObject" Target="../embeddings/oleObject24.bin"/><Relationship Id="rId4" Type="http://schemas.openxmlformats.org/officeDocument/2006/relationships/image" Target="../media/image26.wmf"/><Relationship Id="rId9" Type="http://schemas.openxmlformats.org/officeDocument/2006/relationships/image" Target="../media/image28.wm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33.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26.bin"/><Relationship Id="rId5" Type="http://schemas.openxmlformats.org/officeDocument/2006/relationships/image" Target="../media/image32.wmf"/><Relationship Id="rId4" Type="http://schemas.openxmlformats.org/officeDocument/2006/relationships/oleObject" Target="../embeddings/oleObject25.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11.xml"/><Relationship Id="rId1" Type="http://schemas.openxmlformats.org/officeDocument/2006/relationships/vmlDrawing" Target="../drawings/vmlDrawing14.vml"/><Relationship Id="rId5" Type="http://schemas.openxmlformats.org/officeDocument/2006/relationships/image" Target="../media/image35.emf"/><Relationship Id="rId4" Type="http://schemas.openxmlformats.org/officeDocument/2006/relationships/image" Target="../media/image34.wm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37.w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29.bin"/><Relationship Id="rId5" Type="http://schemas.openxmlformats.org/officeDocument/2006/relationships/image" Target="../media/image36.wmf"/><Relationship Id="rId4" Type="http://schemas.openxmlformats.org/officeDocument/2006/relationships/oleObject" Target="../embeddings/oleObject28.bin"/></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11.xml"/><Relationship Id="rId1" Type="http://schemas.openxmlformats.org/officeDocument/2006/relationships/vmlDrawing" Target="../drawings/vmlDrawing16.vml"/><Relationship Id="rId4" Type="http://schemas.openxmlformats.org/officeDocument/2006/relationships/image" Target="../media/image3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11.xml"/><Relationship Id="rId1" Type="http://schemas.openxmlformats.org/officeDocument/2006/relationships/vmlDrawing" Target="../drawings/vmlDrawing17.vml"/><Relationship Id="rId5" Type="http://schemas.openxmlformats.org/officeDocument/2006/relationships/image" Target="../media/image40.jpeg"/><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8" Type="http://schemas.openxmlformats.org/officeDocument/2006/relationships/image" Target="../media/image42.wmf"/><Relationship Id="rId3" Type="http://schemas.openxmlformats.org/officeDocument/2006/relationships/oleObject" Target="../embeddings/oleObject32.bin"/><Relationship Id="rId7"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18.v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1.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12.xml"/><Relationship Id="rId1" Type="http://schemas.openxmlformats.org/officeDocument/2006/relationships/vmlDrawing" Target="../drawings/vmlDrawing19.vml"/><Relationship Id="rId6" Type="http://schemas.openxmlformats.org/officeDocument/2006/relationships/image" Target="../media/image46.wmf"/><Relationship Id="rId5" Type="http://schemas.openxmlformats.org/officeDocument/2006/relationships/oleObject" Target="../embeddings/oleObject35.bin"/><Relationship Id="rId4" Type="http://schemas.openxmlformats.org/officeDocument/2006/relationships/image" Target="../media/image45.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49.emf"/><Relationship Id="rId2" Type="http://schemas.openxmlformats.org/officeDocument/2006/relationships/slideLayout" Target="../slideLayouts/slideLayout11.xml"/><Relationship Id="rId1" Type="http://schemas.openxmlformats.org/officeDocument/2006/relationships/vmlDrawing" Target="../drawings/vmlDrawing20.vml"/><Relationship Id="rId6" Type="http://schemas.openxmlformats.org/officeDocument/2006/relationships/image" Target="../media/image48.wmf"/><Relationship Id="rId5" Type="http://schemas.openxmlformats.org/officeDocument/2006/relationships/oleObject" Target="../embeddings/oleObject37.bin"/><Relationship Id="rId4" Type="http://schemas.openxmlformats.org/officeDocument/2006/relationships/image" Target="../media/image4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8.bin"/><Relationship Id="rId7" Type="http://schemas.openxmlformats.org/officeDocument/2006/relationships/image" Target="../media/image51.wmf"/><Relationship Id="rId2" Type="http://schemas.openxmlformats.org/officeDocument/2006/relationships/slideLayout" Target="../slideLayouts/slideLayout4.xml"/><Relationship Id="rId1" Type="http://schemas.openxmlformats.org/officeDocument/2006/relationships/vmlDrawing" Target="../drawings/vmlDrawing21.vml"/><Relationship Id="rId6" Type="http://schemas.openxmlformats.org/officeDocument/2006/relationships/oleObject" Target="../embeddings/oleObject39.bin"/><Relationship Id="rId5" Type="http://schemas.openxmlformats.org/officeDocument/2006/relationships/image" Target="../media/image52.emf"/><Relationship Id="rId4" Type="http://schemas.openxmlformats.org/officeDocument/2006/relationships/image" Target="../media/image50.wmf"/></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4.xml"/><Relationship Id="rId1" Type="http://schemas.openxmlformats.org/officeDocument/2006/relationships/vmlDrawing" Target="../drawings/vmlDrawing22.vml"/><Relationship Id="rId6" Type="http://schemas.openxmlformats.org/officeDocument/2006/relationships/image" Target="../media/image53.wmf"/><Relationship Id="rId5" Type="http://schemas.openxmlformats.org/officeDocument/2006/relationships/oleObject" Target="../embeddings/oleObject40.bin"/><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4.xml"/><Relationship Id="rId1" Type="http://schemas.openxmlformats.org/officeDocument/2006/relationships/vmlDrawing" Target="../drawings/vmlDrawing23.vml"/><Relationship Id="rId6" Type="http://schemas.openxmlformats.org/officeDocument/2006/relationships/image" Target="../media/image57.wmf"/><Relationship Id="rId5" Type="http://schemas.openxmlformats.org/officeDocument/2006/relationships/oleObject" Target="../embeddings/oleObject42.bin"/><Relationship Id="rId4" Type="http://schemas.openxmlformats.org/officeDocument/2006/relationships/image" Target="../media/image56.wmf"/></Relationships>
</file>

<file path=ppt/slides/_rels/slide34.xml.rels><?xml version="1.0" encoding="UTF-8" standalone="yes"?>
<Relationships xmlns="http://schemas.openxmlformats.org/package/2006/relationships"><Relationship Id="rId8" Type="http://schemas.openxmlformats.org/officeDocument/2006/relationships/image" Target="../media/image58.wmf"/><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61.wmf"/><Relationship Id="rId2" Type="http://schemas.openxmlformats.org/officeDocument/2006/relationships/slideLayout" Target="../slideLayouts/slideLayout6.xml"/><Relationship Id="rId1" Type="http://schemas.openxmlformats.org/officeDocument/2006/relationships/vmlDrawing" Target="../drawings/vmlDrawing24.vml"/><Relationship Id="rId6" Type="http://schemas.openxmlformats.org/officeDocument/2006/relationships/image" Target="../media/image59.w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60.wmf"/><Relationship Id="rId4" Type="http://schemas.openxmlformats.org/officeDocument/2006/relationships/image" Target="../media/image56.wmf"/><Relationship Id="rId9" Type="http://schemas.openxmlformats.org/officeDocument/2006/relationships/oleObject" Target="../embeddings/oleObject47.bin"/></Relationships>
</file>

<file path=ppt/slides/_rels/slide3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49.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69.wmf"/><Relationship Id="rId5" Type="http://schemas.openxmlformats.org/officeDocument/2006/relationships/oleObject" Target="../embeddings/oleObject50.bin"/><Relationship Id="rId4" Type="http://schemas.openxmlformats.org/officeDocument/2006/relationships/image" Target="../media/image68.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11.xml"/><Relationship Id="rId1" Type="http://schemas.openxmlformats.org/officeDocument/2006/relationships/vmlDrawing" Target="../drawings/vmlDrawing26.v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w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52.bin"/><Relationship Id="rId7" Type="http://schemas.openxmlformats.org/officeDocument/2006/relationships/image" Target="../media/image75.pn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74.wmf"/><Relationship Id="rId5" Type="http://schemas.openxmlformats.org/officeDocument/2006/relationships/oleObject" Target="../embeddings/oleObject53.bin"/><Relationship Id="rId4" Type="http://schemas.openxmlformats.org/officeDocument/2006/relationships/image" Target="../media/image73.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12.xml"/><Relationship Id="rId1" Type="http://schemas.openxmlformats.org/officeDocument/2006/relationships/vmlDrawing" Target="../drawings/vmlDrawing28.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4.xml"/><Relationship Id="rId1" Type="http://schemas.openxmlformats.org/officeDocument/2006/relationships/vmlDrawing" Target="../drawings/vmlDrawing29.vml"/><Relationship Id="rId6" Type="http://schemas.openxmlformats.org/officeDocument/2006/relationships/image" Target="../media/image80.wmf"/><Relationship Id="rId5" Type="http://schemas.openxmlformats.org/officeDocument/2006/relationships/oleObject" Target="../embeddings/oleObject56.bin"/><Relationship Id="rId4" Type="http://schemas.openxmlformats.org/officeDocument/2006/relationships/image" Target="../media/image79.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3.xml"/><Relationship Id="rId1" Type="http://schemas.openxmlformats.org/officeDocument/2006/relationships/vmlDrawing" Target="../drawings/vmlDrawing30.vml"/><Relationship Id="rId5" Type="http://schemas.openxmlformats.org/officeDocument/2006/relationships/image" Target="../media/image82.emf"/><Relationship Id="rId4" Type="http://schemas.openxmlformats.org/officeDocument/2006/relationships/image" Target="../media/image81.wmf"/></Relationships>
</file>

<file path=ppt/slides/_rels/slide47.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8.bin"/><Relationship Id="rId7" Type="http://schemas.openxmlformats.org/officeDocument/2006/relationships/oleObject" Target="../embeddings/oleObject60.bin"/><Relationship Id="rId2" Type="http://schemas.openxmlformats.org/officeDocument/2006/relationships/slideLayout" Target="../slideLayouts/slideLayout12.xml"/><Relationship Id="rId1" Type="http://schemas.openxmlformats.org/officeDocument/2006/relationships/vmlDrawing" Target="../drawings/vmlDrawing31.vml"/><Relationship Id="rId6" Type="http://schemas.openxmlformats.org/officeDocument/2006/relationships/image" Target="../media/image84.wmf"/><Relationship Id="rId5" Type="http://schemas.openxmlformats.org/officeDocument/2006/relationships/oleObject" Target="../embeddings/oleObject59.bin"/><Relationship Id="rId4" Type="http://schemas.openxmlformats.org/officeDocument/2006/relationships/image" Target="../media/image83.w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4.xml"/><Relationship Id="rId1" Type="http://schemas.openxmlformats.org/officeDocument/2006/relationships/vmlDrawing" Target="../drawings/vmlDrawing32.vml"/><Relationship Id="rId6" Type="http://schemas.openxmlformats.org/officeDocument/2006/relationships/image" Target="../media/image87.wmf"/><Relationship Id="rId5" Type="http://schemas.openxmlformats.org/officeDocument/2006/relationships/oleObject" Target="../embeddings/oleObject62.bin"/><Relationship Id="rId4" Type="http://schemas.openxmlformats.org/officeDocument/2006/relationships/image" Target="../media/image86.wmf"/></Relationships>
</file>

<file path=ppt/slides/_rels/slide49.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hyperlink" Target="http://www.pbs.org/empires/islam/innoalgebra.html" TargetMode="Externa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8" Type="http://schemas.openxmlformats.org/officeDocument/2006/relationships/oleObject" Target="../embeddings/oleObject65.bin"/><Relationship Id="rId13" Type="http://schemas.openxmlformats.org/officeDocument/2006/relationships/image" Target="../media/image93.wmf"/><Relationship Id="rId3" Type="http://schemas.openxmlformats.org/officeDocument/2006/relationships/notesSlide" Target="../notesSlides/notesSlide5.xml"/><Relationship Id="rId7" Type="http://schemas.openxmlformats.org/officeDocument/2006/relationships/image" Target="../media/image90.wmf"/><Relationship Id="rId12" Type="http://schemas.openxmlformats.org/officeDocument/2006/relationships/oleObject" Target="../embeddings/oleObject67.bin"/><Relationship Id="rId2" Type="http://schemas.openxmlformats.org/officeDocument/2006/relationships/slideLayout" Target="../slideLayouts/slideLayout3.xml"/><Relationship Id="rId1" Type="http://schemas.openxmlformats.org/officeDocument/2006/relationships/vmlDrawing" Target="../drawings/vmlDrawing33.vml"/><Relationship Id="rId6" Type="http://schemas.openxmlformats.org/officeDocument/2006/relationships/oleObject" Target="../embeddings/oleObject64.bin"/><Relationship Id="rId11" Type="http://schemas.openxmlformats.org/officeDocument/2006/relationships/image" Target="../media/image92.wmf"/><Relationship Id="rId5" Type="http://schemas.openxmlformats.org/officeDocument/2006/relationships/image" Target="../media/image89.wmf"/><Relationship Id="rId10" Type="http://schemas.openxmlformats.org/officeDocument/2006/relationships/oleObject" Target="../embeddings/oleObject66.bin"/><Relationship Id="rId4" Type="http://schemas.openxmlformats.org/officeDocument/2006/relationships/oleObject" Target="../embeddings/oleObject63.bin"/><Relationship Id="rId9" Type="http://schemas.openxmlformats.org/officeDocument/2006/relationships/image" Target="../media/image91.wmf"/></Relationships>
</file>

<file path=ppt/slides/_rels/slide51.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oleObject" Target="../embeddings/oleObject68.bin"/><Relationship Id="rId7" Type="http://schemas.openxmlformats.org/officeDocument/2006/relationships/oleObject" Target="../embeddings/oleObject70.bin"/><Relationship Id="rId12" Type="http://schemas.openxmlformats.org/officeDocument/2006/relationships/image" Target="../media/image98.wmf"/><Relationship Id="rId2" Type="http://schemas.openxmlformats.org/officeDocument/2006/relationships/slideLayout" Target="../slideLayouts/slideLayout3.xml"/><Relationship Id="rId1" Type="http://schemas.openxmlformats.org/officeDocument/2006/relationships/vmlDrawing" Target="../drawings/vmlDrawing34.vml"/><Relationship Id="rId6" Type="http://schemas.openxmlformats.org/officeDocument/2006/relationships/image" Target="../media/image95.wmf"/><Relationship Id="rId11" Type="http://schemas.openxmlformats.org/officeDocument/2006/relationships/oleObject" Target="../embeddings/oleObject72.bin"/><Relationship Id="rId5" Type="http://schemas.openxmlformats.org/officeDocument/2006/relationships/oleObject" Target="../embeddings/oleObject69.bin"/><Relationship Id="rId10" Type="http://schemas.openxmlformats.org/officeDocument/2006/relationships/image" Target="../media/image97.wmf"/><Relationship Id="rId4" Type="http://schemas.openxmlformats.org/officeDocument/2006/relationships/image" Target="../media/image94.wmf"/><Relationship Id="rId9" Type="http://schemas.openxmlformats.org/officeDocument/2006/relationships/oleObject" Target="../embeddings/oleObject71.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8" Type="http://schemas.openxmlformats.org/officeDocument/2006/relationships/image" Target="../media/image102.w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4.xml"/><Relationship Id="rId1" Type="http://schemas.openxmlformats.org/officeDocument/2006/relationships/vmlDrawing" Target="../drawings/vmlDrawing35.vml"/><Relationship Id="rId6" Type="http://schemas.openxmlformats.org/officeDocument/2006/relationships/image" Target="../media/image101.wmf"/><Relationship Id="rId5" Type="http://schemas.openxmlformats.org/officeDocument/2006/relationships/oleObject" Target="../embeddings/oleObject74.bin"/><Relationship Id="rId10" Type="http://schemas.openxmlformats.org/officeDocument/2006/relationships/image" Target="../media/image103.wmf"/><Relationship Id="rId4" Type="http://schemas.openxmlformats.org/officeDocument/2006/relationships/image" Target="../media/image100.wmf"/><Relationship Id="rId9" Type="http://schemas.openxmlformats.org/officeDocument/2006/relationships/oleObject" Target="../embeddings/oleObject76.bin"/></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11.xml"/><Relationship Id="rId1" Type="http://schemas.openxmlformats.org/officeDocument/2006/relationships/vmlDrawing" Target="../drawings/vmlDrawing36.vml"/><Relationship Id="rId4" Type="http://schemas.openxmlformats.org/officeDocument/2006/relationships/image" Target="../media/image104.wmf"/></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5.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2.bin"/><Relationship Id="rId10" Type="http://schemas.openxmlformats.org/officeDocument/2006/relationships/image" Target="../media/image6.wmf"/><Relationship Id="rId4" Type="http://schemas.openxmlformats.org/officeDocument/2006/relationships/image" Target="../media/image3.wmf"/><Relationship Id="rId9" Type="http://schemas.openxmlformats.org/officeDocument/2006/relationships/oleObject" Target="../embeddings/oleObject4.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1.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78.bin"/><Relationship Id="rId2" Type="http://schemas.openxmlformats.org/officeDocument/2006/relationships/slideLayout" Target="../slideLayouts/slideLayout11.xml"/><Relationship Id="rId1" Type="http://schemas.openxmlformats.org/officeDocument/2006/relationships/vmlDrawing" Target="../drawings/vmlDrawing37.vml"/><Relationship Id="rId6" Type="http://schemas.openxmlformats.org/officeDocument/2006/relationships/image" Target="../media/image115.wmf"/><Relationship Id="rId5" Type="http://schemas.openxmlformats.org/officeDocument/2006/relationships/oleObject" Target="../embeddings/oleObject79.bin"/><Relationship Id="rId4" Type="http://schemas.openxmlformats.org/officeDocument/2006/relationships/image" Target="../media/image114.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80.bin"/><Relationship Id="rId2" Type="http://schemas.openxmlformats.org/officeDocument/2006/relationships/slideLayout" Target="../slideLayouts/slideLayout11.xml"/><Relationship Id="rId1" Type="http://schemas.openxmlformats.org/officeDocument/2006/relationships/vmlDrawing" Target="../drawings/vmlDrawing38.vml"/><Relationship Id="rId4" Type="http://schemas.openxmlformats.org/officeDocument/2006/relationships/image" Target="../media/image116.wmf"/></Relationships>
</file>

<file path=ppt/slides/_rels/slide72.xml.rels><?xml version="1.0" encoding="UTF-8" standalone="yes"?>
<Relationships xmlns="http://schemas.openxmlformats.org/package/2006/relationships"><Relationship Id="rId8" Type="http://schemas.openxmlformats.org/officeDocument/2006/relationships/image" Target="../media/image119.wmf"/><Relationship Id="rId3" Type="http://schemas.openxmlformats.org/officeDocument/2006/relationships/oleObject" Target="../embeddings/oleObject81.bin"/><Relationship Id="rId7" Type="http://schemas.openxmlformats.org/officeDocument/2006/relationships/oleObject" Target="../embeddings/oleObject83.bin"/><Relationship Id="rId2" Type="http://schemas.openxmlformats.org/officeDocument/2006/relationships/slideLayout" Target="../slideLayouts/slideLayout4.xml"/><Relationship Id="rId1" Type="http://schemas.openxmlformats.org/officeDocument/2006/relationships/vmlDrawing" Target="../drawings/vmlDrawing39.vml"/><Relationship Id="rId6" Type="http://schemas.openxmlformats.org/officeDocument/2006/relationships/image" Target="../media/image118.wmf"/><Relationship Id="rId5" Type="http://schemas.openxmlformats.org/officeDocument/2006/relationships/oleObject" Target="../embeddings/oleObject82.bin"/><Relationship Id="rId4" Type="http://schemas.openxmlformats.org/officeDocument/2006/relationships/image" Target="../media/image117.wmf"/></Relationships>
</file>

<file path=ppt/slides/_rels/slide73.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7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84.bin"/><Relationship Id="rId2" Type="http://schemas.openxmlformats.org/officeDocument/2006/relationships/slideLayout" Target="../slideLayouts/slideLayout11.xml"/><Relationship Id="rId1" Type="http://schemas.openxmlformats.org/officeDocument/2006/relationships/vmlDrawing" Target="../drawings/vmlDrawing40.vml"/><Relationship Id="rId4" Type="http://schemas.openxmlformats.org/officeDocument/2006/relationships/image" Target="../media/image129.wmf"/></Relationships>
</file>

<file path=ppt/slides/_rels/slide7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85.bin"/><Relationship Id="rId2" Type="http://schemas.openxmlformats.org/officeDocument/2006/relationships/slideLayout" Target="../slideLayouts/slideLayout4.xml"/><Relationship Id="rId1" Type="http://schemas.openxmlformats.org/officeDocument/2006/relationships/vmlDrawing" Target="../drawings/vmlDrawing41.vml"/><Relationship Id="rId6" Type="http://schemas.openxmlformats.org/officeDocument/2006/relationships/image" Target="../media/image133.wmf"/><Relationship Id="rId5" Type="http://schemas.openxmlformats.org/officeDocument/2006/relationships/oleObject" Target="../embeddings/oleObject86.bin"/><Relationship Id="rId4" Type="http://schemas.openxmlformats.org/officeDocument/2006/relationships/image" Target="../media/image132.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12.xml"/><Relationship Id="rId1" Type="http://schemas.openxmlformats.org/officeDocument/2006/relationships/vmlDrawing" Target="../drawings/vmlDrawing42.vml"/><Relationship Id="rId5" Type="http://schemas.openxmlformats.org/officeDocument/2006/relationships/image" Target="../media/image135.png"/><Relationship Id="rId4" Type="http://schemas.openxmlformats.org/officeDocument/2006/relationships/image" Target="../media/image134.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88.bin"/><Relationship Id="rId2" Type="http://schemas.openxmlformats.org/officeDocument/2006/relationships/slideLayout" Target="../slideLayouts/slideLayout3.xml"/><Relationship Id="rId1" Type="http://schemas.openxmlformats.org/officeDocument/2006/relationships/vmlDrawing" Target="../drawings/vmlDrawing43.vml"/><Relationship Id="rId4" Type="http://schemas.openxmlformats.org/officeDocument/2006/relationships/image" Target="../media/image134.wmf"/></Relationships>
</file>

<file path=ppt/slides/_rels/slide8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1.xml"/><Relationship Id="rId1" Type="http://schemas.openxmlformats.org/officeDocument/2006/relationships/vmlDrawing" Target="../drawings/vmlDrawing2.vml"/><Relationship Id="rId6" Type="http://schemas.openxmlformats.org/officeDocument/2006/relationships/image" Target="../media/image9.wmf"/><Relationship Id="rId5" Type="http://schemas.openxmlformats.org/officeDocument/2006/relationships/oleObject" Target="../embeddings/oleObject6.bin"/><Relationship Id="rId4" Type="http://schemas.openxmlformats.org/officeDocument/2006/relationships/image" Target="../media/image8.wmf"/></Relationships>
</file>

<file path=ppt/slides/_rels/slide9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622828"/>
          </a:xfrm>
        </p:spPr>
        <p:txBody>
          <a:bodyPr/>
          <a:lstStyle/>
          <a:p>
            <a:r>
              <a:rPr lang="en-US" dirty="0" smtClean="0"/>
              <a:t>Fundamentals of Database Systems</a:t>
            </a:r>
            <a:endParaRPr lang="en-US" dirty="0">
              <a:solidFill>
                <a:schemeClr val="tx2"/>
              </a:solidFill>
            </a:endParaRPr>
          </a:p>
        </p:txBody>
      </p:sp>
      <p:sp>
        <p:nvSpPr>
          <p:cNvPr id="3" name="Text Placeholder 2"/>
          <p:cNvSpPr>
            <a:spLocks noGrp="1"/>
          </p:cNvSpPr>
          <p:nvPr>
            <p:ph type="body" idx="1"/>
          </p:nvPr>
        </p:nvSpPr>
        <p:spPr>
          <a:xfrm>
            <a:off x="457200" y="919554"/>
            <a:ext cx="8229600" cy="478970"/>
          </a:xfrm>
        </p:spPr>
        <p:txBody>
          <a:bodyPr/>
          <a:lstStyle/>
          <a:p>
            <a:r>
              <a:rPr lang="en-US" dirty="0" smtClean="0">
                <a:latin typeface="+mn-lt"/>
              </a:rPr>
              <a:t>Seventh</a:t>
            </a:r>
            <a:r>
              <a:rPr lang="en-US" dirty="0">
                <a:latin typeface="+mn-lt"/>
              </a:rPr>
              <a:t> </a:t>
            </a:r>
            <a:r>
              <a:rPr lang="en-US" dirty="0" smtClean="0">
                <a:latin typeface="+mn-lt"/>
              </a:rPr>
              <a:t>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8</a:t>
            </a:r>
            <a:endParaRPr lang="en-US" b="1" dirty="0">
              <a:latin typeface="+mn-lt"/>
            </a:endParaRPr>
          </a:p>
        </p:txBody>
      </p:sp>
      <p:sp>
        <p:nvSpPr>
          <p:cNvPr id="5" name="Text Placeholder 4"/>
          <p:cNvSpPr>
            <a:spLocks noGrp="1"/>
          </p:cNvSpPr>
          <p:nvPr>
            <p:ph type="body" idx="3"/>
          </p:nvPr>
        </p:nvSpPr>
        <p:spPr>
          <a:xfrm>
            <a:off x="5029200" y="3114462"/>
            <a:ext cx="3657600" cy="1172970"/>
          </a:xfrm>
        </p:spPr>
        <p:txBody>
          <a:bodyPr/>
          <a:lstStyle/>
          <a:p>
            <a:pPr algn="ctr">
              <a:defRPr/>
            </a:pPr>
            <a:r>
              <a:rPr lang="en-US" dirty="0">
                <a:latin typeface="+mn-lt"/>
              </a:rPr>
              <a:t>The Relational Algebra and </a:t>
            </a:r>
          </a:p>
          <a:p>
            <a:pPr algn="ctr">
              <a:defRPr/>
            </a:pPr>
            <a:r>
              <a:rPr lang="en-US" dirty="0">
                <a:latin typeface="+mn-lt"/>
              </a:rPr>
              <a:t>The Relational Calculus</a:t>
            </a:r>
          </a:p>
          <a:p>
            <a:pPr algn="ctr">
              <a:defRPr/>
            </a:pPr>
            <a:r>
              <a:rPr lang="en-US" dirty="0">
                <a:latin typeface="+mn-lt"/>
              </a:rPr>
              <a:t>(plus </a:t>
            </a:r>
            <a:r>
              <a:rPr lang="en-US" dirty="0" smtClean="0">
                <a:latin typeface="+mn-lt"/>
              </a:rPr>
              <a:t>Q</a:t>
            </a:r>
            <a:r>
              <a:rPr lang="en-US" sz="100" dirty="0" smtClean="0">
                <a:latin typeface="+mn-lt"/>
              </a:rPr>
              <a:t> </a:t>
            </a:r>
            <a:r>
              <a:rPr lang="en-US" dirty="0" smtClean="0">
                <a:latin typeface="+mn-lt"/>
              </a:rPr>
              <a:t>B</a:t>
            </a:r>
            <a:r>
              <a:rPr lang="en-US" sz="100" dirty="0" smtClean="0">
                <a:latin typeface="+mn-lt"/>
              </a:rPr>
              <a:t> </a:t>
            </a:r>
            <a:r>
              <a:rPr lang="en-US" dirty="0" smtClean="0">
                <a:latin typeface="+mn-lt"/>
              </a:rPr>
              <a:t>E- </a:t>
            </a:r>
            <a:r>
              <a:rPr lang="en-US" dirty="0">
                <a:latin typeface="+mn-lt"/>
              </a:rPr>
              <a:t>Appendix C)</a:t>
            </a:r>
          </a:p>
        </p:txBody>
      </p:sp>
      <p:pic>
        <p:nvPicPr>
          <p:cNvPr id="7" name="Picture 6" descr="Front Cover: Fundamentals of Database Systems Seventh Edition by Elmasri and Navath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69" y="1650252"/>
            <a:ext cx="3709401" cy="4515437"/>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2011,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58384" y="4586514"/>
            <a:ext cx="3191256"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 </a:t>
            </a: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77200" cy="1097279"/>
          </a:xfrm>
        </p:spPr>
        <p:txBody>
          <a:bodyPr/>
          <a:lstStyle/>
          <a:p>
            <a:r>
              <a:rPr lang="en-US" altLang="en-US" sz="3200" dirty="0">
                <a:latin typeface="Times New Roman" panose="02020603050405020304" pitchFamily="18" charset="0"/>
                <a:cs typeface="Times New Roman" panose="02020603050405020304" pitchFamily="18" charset="0"/>
              </a:rPr>
              <a:t>Unary Relational </a:t>
            </a:r>
            <a:r>
              <a:rPr lang="en-US" altLang="en-US" sz="3200" dirty="0" smtClean="0">
                <a:latin typeface="Times New Roman" panose="02020603050405020304" pitchFamily="18" charset="0"/>
                <a:cs typeface="Times New Roman" panose="02020603050405020304" pitchFamily="18" charset="0"/>
              </a:rPr>
              <a:t>Operations: SELECT </a:t>
            </a:r>
            <a:r>
              <a:rPr lang="en-US" altLang="en-US" sz="2000" b="0" dirty="0" smtClean="0">
                <a:latin typeface="Times New Roman" panose="02020603050405020304" pitchFamily="18" charset="0"/>
                <a:cs typeface="Times New Roman" panose="02020603050405020304" pitchFamily="18" charset="0"/>
              </a:rPr>
              <a:t>(2 </a:t>
            </a:r>
            <a:r>
              <a:rPr lang="en-US" altLang="en-US" sz="2000" b="0" dirty="0">
                <a:latin typeface="Times New Roman" panose="02020603050405020304" pitchFamily="18" charset="0"/>
                <a:cs typeface="Times New Roman" panose="02020603050405020304" pitchFamily="18" charset="0"/>
              </a:rPr>
              <a:t>of 4)</a:t>
            </a:r>
            <a:endParaRPr lang="en-US" dirty="0"/>
          </a:p>
        </p:txBody>
      </p:sp>
      <p:sp>
        <p:nvSpPr>
          <p:cNvPr id="3" name="Text Placeholder 2"/>
          <p:cNvSpPr>
            <a:spLocks noGrp="1"/>
          </p:cNvSpPr>
          <p:nvPr>
            <p:ph type="body" idx="1"/>
          </p:nvPr>
        </p:nvSpPr>
        <p:spPr>
          <a:xfrm>
            <a:off x="457200" y="1600200"/>
            <a:ext cx="8229600" cy="495111"/>
          </a:xfrm>
        </p:spPr>
        <p:txBody>
          <a:bodyPr/>
          <a:lstStyle/>
          <a:p>
            <a:r>
              <a:rPr lang="en-US" altLang="en-US" sz="2400" dirty="0">
                <a:latin typeface="+mn-lt"/>
              </a:rPr>
              <a:t>In general, the </a:t>
            </a:r>
            <a:r>
              <a:rPr lang="en-US" altLang="en-US" sz="2400" b="1" dirty="0">
                <a:latin typeface="+mn-lt"/>
              </a:rPr>
              <a:t>select</a:t>
            </a:r>
            <a:r>
              <a:rPr lang="en-US" altLang="en-US" sz="2400" dirty="0">
                <a:latin typeface="+mn-lt"/>
              </a:rPr>
              <a:t> operation is denoted by</a:t>
            </a:r>
            <a:endParaRPr lang="en-US" sz="2400" dirty="0">
              <a:latin typeface="+mn-lt"/>
            </a:endParaRPr>
          </a:p>
        </p:txBody>
      </p:sp>
      <p:graphicFrame>
        <p:nvGraphicFramePr>
          <p:cNvPr id="5" name="Object 4" descr="sigma sub start expression less than sign selection condition greater than sign end expression left parenthesis R right parenthesis  where"/>
          <p:cNvGraphicFramePr>
            <a:graphicFrameLocks noChangeAspect="1"/>
          </p:cNvGraphicFramePr>
          <p:nvPr>
            <p:extLst>
              <p:ext uri="{D42A27DB-BD31-4B8C-83A1-F6EECF244321}">
                <p14:modId xmlns:p14="http://schemas.microsoft.com/office/powerpoint/2010/main" val="2065916969"/>
              </p:ext>
            </p:extLst>
          </p:nvPr>
        </p:nvGraphicFramePr>
        <p:xfrm>
          <a:off x="818177" y="2060120"/>
          <a:ext cx="2949575" cy="450850"/>
        </p:xfrm>
        <a:graphic>
          <a:graphicData uri="http://schemas.openxmlformats.org/presentationml/2006/ole">
            <mc:AlternateContent xmlns:mc="http://schemas.openxmlformats.org/markup-compatibility/2006">
              <mc:Choice xmlns:v="urn:schemas-microsoft-com:vml" Requires="v">
                <p:oleObj spid="_x0000_s2768" name="Equation" r:id="rId3" imgW="1663560" imgH="253800" progId="Equation.DSMT4">
                  <p:embed/>
                </p:oleObj>
              </mc:Choice>
              <mc:Fallback>
                <p:oleObj name="Equation" r:id="rId3" imgW="1663560" imgH="253800" progId="Equation.DSMT4">
                  <p:embed/>
                  <p:pic>
                    <p:nvPicPr>
                      <p:cNvPr id="7" name="Object 6"/>
                      <p:cNvPicPr/>
                      <p:nvPr/>
                    </p:nvPicPr>
                    <p:blipFill>
                      <a:blip r:embed="rId4"/>
                      <a:stretch>
                        <a:fillRect/>
                      </a:stretch>
                    </p:blipFill>
                    <p:spPr>
                      <a:xfrm>
                        <a:off x="818177" y="2060120"/>
                        <a:ext cx="2949575" cy="450850"/>
                      </a:xfrm>
                      <a:prstGeom prst="rect">
                        <a:avLst/>
                      </a:prstGeom>
                    </p:spPr>
                  </p:pic>
                </p:oleObj>
              </mc:Fallback>
            </mc:AlternateContent>
          </a:graphicData>
        </a:graphic>
      </p:graphicFrame>
      <p:sp>
        <p:nvSpPr>
          <p:cNvPr id="4" name="Text Placeholder 3"/>
          <p:cNvSpPr>
            <a:spLocks noGrp="1"/>
          </p:cNvSpPr>
          <p:nvPr>
            <p:ph type="body" idx="2"/>
          </p:nvPr>
        </p:nvSpPr>
        <p:spPr>
          <a:xfrm>
            <a:off x="457200" y="2510970"/>
            <a:ext cx="8229600" cy="3483429"/>
          </a:xfrm>
        </p:spPr>
        <p:txBody>
          <a:bodyPr/>
          <a:lstStyle/>
          <a:p>
            <a:pPr marL="741600" lvl="3" indent="-284400"/>
            <a:r>
              <a:rPr lang="en-US" altLang="en-US" sz="2400" dirty="0" smtClean="0">
                <a:latin typeface="+mn-lt"/>
              </a:rPr>
              <a:t>The </a:t>
            </a:r>
            <a:r>
              <a:rPr lang="en-US" altLang="en-US" sz="2400" dirty="0">
                <a:latin typeface="+mn-lt"/>
              </a:rPr>
              <a:t>symbol </a:t>
            </a:r>
            <a:r>
              <a:rPr lang="el-GR" altLang="en-US" sz="2400" b="1" dirty="0" smtClean="0">
                <a:latin typeface="+mn-lt"/>
                <a:cs typeface="Arial" panose="020B0604020202020204" pitchFamily="34" charset="0"/>
              </a:rPr>
              <a:t>σ</a:t>
            </a:r>
            <a:r>
              <a:rPr lang="en-US" altLang="en-US" sz="2400" dirty="0" smtClean="0">
                <a:latin typeface="+mn-lt"/>
              </a:rPr>
              <a:t> </a:t>
            </a:r>
            <a:r>
              <a:rPr lang="en-US" altLang="en-US" sz="2400" dirty="0">
                <a:latin typeface="+mn-lt"/>
              </a:rPr>
              <a:t>(sigma) is used to denote the </a:t>
            </a:r>
            <a:r>
              <a:rPr lang="en-US" altLang="en-US" sz="2400" b="1" dirty="0">
                <a:latin typeface="+mn-lt"/>
              </a:rPr>
              <a:t>select</a:t>
            </a:r>
            <a:r>
              <a:rPr lang="en-US" altLang="en-US" sz="2400" dirty="0">
                <a:latin typeface="+mn-lt"/>
              </a:rPr>
              <a:t> </a:t>
            </a:r>
            <a:r>
              <a:rPr lang="en-US" altLang="en-US" sz="2400" dirty="0" smtClean="0">
                <a:latin typeface="+mn-lt"/>
              </a:rPr>
              <a:t>operator</a:t>
            </a:r>
          </a:p>
          <a:p>
            <a:pPr marL="741600" lvl="3" indent="-284400"/>
            <a:r>
              <a:rPr lang="en-US" altLang="en-US" sz="2400" dirty="0" smtClean="0">
                <a:latin typeface="+mn-lt"/>
              </a:rPr>
              <a:t>The </a:t>
            </a:r>
            <a:r>
              <a:rPr lang="en-US" altLang="en-US" sz="2400" dirty="0">
                <a:latin typeface="+mn-lt"/>
              </a:rPr>
              <a:t>selection condition is a Boolean (conditional) expression specified on the attributes of relation </a:t>
            </a:r>
            <a:r>
              <a:rPr lang="en-US" altLang="en-US" sz="2400" dirty="0" smtClean="0">
                <a:latin typeface="+mn-lt"/>
              </a:rPr>
              <a:t>R</a:t>
            </a:r>
          </a:p>
          <a:p>
            <a:pPr marL="741600" lvl="3" indent="-284400"/>
            <a:r>
              <a:rPr lang="en-US" altLang="en-US" sz="2400" dirty="0" smtClean="0">
                <a:latin typeface="+mn-lt"/>
              </a:rPr>
              <a:t>Tuples </a:t>
            </a:r>
            <a:r>
              <a:rPr lang="en-US" altLang="en-US" sz="2400" dirty="0">
                <a:latin typeface="+mn-lt"/>
              </a:rPr>
              <a:t>that make the condition </a:t>
            </a:r>
            <a:r>
              <a:rPr lang="en-US" altLang="en-US" sz="2400" b="1" dirty="0">
                <a:latin typeface="+mn-lt"/>
              </a:rPr>
              <a:t>true </a:t>
            </a:r>
            <a:r>
              <a:rPr lang="en-US" altLang="en-US" sz="2400" dirty="0">
                <a:latin typeface="+mn-lt"/>
              </a:rPr>
              <a:t>are selected</a:t>
            </a:r>
          </a:p>
          <a:p>
            <a:pPr marL="1144800" lvl="3" indent="-230400">
              <a:buFont typeface="Arial" panose="020B0604020202020204" pitchFamily="34" charset="0"/>
              <a:buChar char="▪"/>
            </a:pPr>
            <a:r>
              <a:rPr lang="en-US" altLang="en-US" sz="2400" dirty="0" smtClean="0">
                <a:latin typeface="+mn-lt"/>
              </a:rPr>
              <a:t>appear in the result of the operation</a:t>
            </a:r>
          </a:p>
          <a:p>
            <a:pPr marL="800100" lvl="2" indent="-342900">
              <a:buFontTx/>
              <a:buChar char="–"/>
            </a:pPr>
            <a:r>
              <a:rPr lang="en-US" altLang="en-US" sz="2400" dirty="0" smtClean="0">
                <a:latin typeface="+mn-lt"/>
              </a:rPr>
              <a:t>Tuples that make the condition </a:t>
            </a:r>
            <a:r>
              <a:rPr lang="en-US" altLang="en-US" sz="2400" b="1" dirty="0" smtClean="0">
                <a:latin typeface="+mn-lt"/>
              </a:rPr>
              <a:t>false </a:t>
            </a:r>
            <a:r>
              <a:rPr lang="en-US" altLang="en-US" sz="2400" dirty="0" smtClean="0">
                <a:latin typeface="+mn-lt"/>
              </a:rPr>
              <a:t>are filtered out</a:t>
            </a:r>
          </a:p>
          <a:p>
            <a:pPr marL="1144800" lvl="3" indent="-230400">
              <a:buFont typeface="Arial" panose="020B0604020202020204" pitchFamily="34" charset="0"/>
              <a:buChar char="▪"/>
            </a:pPr>
            <a:r>
              <a:rPr lang="en-US" altLang="en-US" sz="2400" dirty="0" smtClean="0">
                <a:latin typeface="+mn-lt"/>
              </a:rPr>
              <a:t>discarded </a:t>
            </a:r>
            <a:r>
              <a:rPr lang="en-US" altLang="en-US" sz="2400" dirty="0">
                <a:latin typeface="+mn-lt"/>
              </a:rPr>
              <a:t>from the result of the </a:t>
            </a:r>
            <a:r>
              <a:rPr lang="en-US" altLang="en-US" sz="2400" dirty="0" smtClean="0">
                <a:latin typeface="+mn-lt"/>
              </a:rPr>
              <a:t>operation</a:t>
            </a:r>
            <a:endParaRPr lang="en-US" altLang="en-US" sz="2400" dirty="0">
              <a:latin typeface="+mn-lt"/>
            </a:endParaRPr>
          </a:p>
        </p:txBody>
      </p:sp>
    </p:spTree>
    <p:extLst>
      <p:ext uri="{BB962C8B-B14F-4D97-AF65-F5344CB8AC3E}">
        <p14:creationId xmlns:p14="http://schemas.microsoft.com/office/powerpoint/2010/main" val="34545858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215371"/>
            <a:ext cx="7926595" cy="1097279"/>
          </a:xfrm>
        </p:spPr>
        <p:txBody>
          <a:bodyPr/>
          <a:lstStyle/>
          <a:p>
            <a:r>
              <a:rPr lang="en-US" altLang="en-US" sz="3200" dirty="0">
                <a:latin typeface="Times New Roman" panose="02020603050405020304" pitchFamily="18" charset="0"/>
                <a:cs typeface="Times New Roman" panose="02020603050405020304" pitchFamily="18" charset="0"/>
              </a:rPr>
              <a:t>Unary Relational Operations: </a:t>
            </a:r>
            <a:r>
              <a:rPr lang="en-US" altLang="en-US" sz="3200" dirty="0" smtClean="0">
                <a:latin typeface="Times New Roman" panose="02020603050405020304" pitchFamily="18" charset="0"/>
                <a:cs typeface="Times New Roman" panose="02020603050405020304" pitchFamily="18" charset="0"/>
              </a:rPr>
              <a:t>SELECT </a:t>
            </a:r>
            <a:r>
              <a:rPr lang="en-US" altLang="en-US" sz="2000" b="0" dirty="0" smtClean="0">
                <a:latin typeface="Times New Roman" panose="02020603050405020304" pitchFamily="18" charset="0"/>
                <a:cs typeface="Times New Roman" panose="02020603050405020304" pitchFamily="18" charset="0"/>
              </a:rPr>
              <a:t>(3 </a:t>
            </a:r>
            <a:r>
              <a:rPr lang="en-US" altLang="en-US" sz="2000" b="0" dirty="0">
                <a:latin typeface="Times New Roman" panose="02020603050405020304" pitchFamily="18" charset="0"/>
                <a:cs typeface="Times New Roman" panose="02020603050405020304" pitchFamily="18" charset="0"/>
              </a:rPr>
              <a:t>of 4)</a:t>
            </a:r>
            <a:endParaRPr lang="en-US" dirty="0"/>
          </a:p>
        </p:txBody>
      </p:sp>
      <p:sp>
        <p:nvSpPr>
          <p:cNvPr id="6" name="Text Placeholder 5"/>
          <p:cNvSpPr>
            <a:spLocks noGrp="1"/>
          </p:cNvSpPr>
          <p:nvPr>
            <p:ph type="body" idx="1"/>
          </p:nvPr>
        </p:nvSpPr>
        <p:spPr/>
        <p:txBody>
          <a:bodyPr/>
          <a:lstStyle/>
          <a:p>
            <a:r>
              <a:rPr lang="en-US" altLang="en-US" sz="2200" dirty="0">
                <a:latin typeface="+mn-lt"/>
              </a:rPr>
              <a:t>SELECT Operation </a:t>
            </a:r>
            <a:r>
              <a:rPr lang="en-US" altLang="en-US" sz="2200" dirty="0" smtClean="0">
                <a:latin typeface="+mn-lt"/>
              </a:rPr>
              <a:t>Properties</a:t>
            </a:r>
            <a:endParaRPr lang="en-US" altLang="en-US" sz="2200" dirty="0">
              <a:latin typeface="+mn-lt"/>
            </a:endParaRPr>
          </a:p>
        </p:txBody>
      </p:sp>
      <p:sp>
        <p:nvSpPr>
          <p:cNvPr id="7" name="Content Placeholder 6"/>
          <p:cNvSpPr>
            <a:spLocks noGrp="1"/>
          </p:cNvSpPr>
          <p:nvPr>
            <p:ph sz="quarter" idx="13"/>
          </p:nvPr>
        </p:nvSpPr>
        <p:spPr>
          <a:xfrm>
            <a:off x="457200" y="2097314"/>
            <a:ext cx="4154488" cy="461414"/>
          </a:xfrm>
        </p:spPr>
        <p:txBody>
          <a:bodyPr/>
          <a:lstStyle/>
          <a:p>
            <a:pPr lvl="1"/>
            <a:r>
              <a:rPr lang="en-US" altLang="en-US" sz="2200" dirty="0">
                <a:latin typeface="+mn-lt"/>
              </a:rPr>
              <a:t>The SELECT </a:t>
            </a:r>
            <a:r>
              <a:rPr lang="en-US" altLang="en-US" sz="2200" dirty="0" smtClean="0">
                <a:latin typeface="+mn-lt"/>
              </a:rPr>
              <a:t>operation</a:t>
            </a:r>
            <a:endParaRPr lang="en-US" sz="2200" dirty="0">
              <a:latin typeface="+mn-lt"/>
            </a:endParaRPr>
          </a:p>
        </p:txBody>
      </p:sp>
      <p:graphicFrame>
        <p:nvGraphicFramePr>
          <p:cNvPr id="19" name="Object 18" descr="sigma sub start expression less than sign selection condition greater than sign end expression left parenthesis R right parenthesis"/>
          <p:cNvGraphicFramePr>
            <a:graphicFrameLocks noChangeAspect="1"/>
          </p:cNvGraphicFramePr>
          <p:nvPr>
            <p:extLst>
              <p:ext uri="{D42A27DB-BD31-4B8C-83A1-F6EECF244321}">
                <p14:modId xmlns:p14="http://schemas.microsoft.com/office/powerpoint/2010/main" val="1438920891"/>
              </p:ext>
            </p:extLst>
          </p:nvPr>
        </p:nvGraphicFramePr>
        <p:xfrm>
          <a:off x="4530362" y="2156274"/>
          <a:ext cx="2427795" cy="494434"/>
        </p:xfrm>
        <a:graphic>
          <a:graphicData uri="http://schemas.openxmlformats.org/presentationml/2006/ole">
            <mc:AlternateContent xmlns:mc="http://schemas.openxmlformats.org/markup-compatibility/2006">
              <mc:Choice xmlns:v="urn:schemas-microsoft-com:vml" Requires="v">
                <p:oleObj spid="_x0000_s84158" name="Equation" r:id="rId3" imgW="1244520" imgH="253800" progId="Equation.DSMT4">
                  <p:embed/>
                </p:oleObj>
              </mc:Choice>
              <mc:Fallback>
                <p:oleObj name="Equation" r:id="rId3" imgW="1244520" imgH="253800" progId="Equation.DSMT4">
                  <p:embed/>
                  <p:pic>
                    <p:nvPicPr>
                      <p:cNvPr id="5" name="Object 4"/>
                      <p:cNvPicPr/>
                      <p:nvPr/>
                    </p:nvPicPr>
                    <p:blipFill>
                      <a:blip r:embed="rId4"/>
                      <a:stretch>
                        <a:fillRect/>
                      </a:stretch>
                    </p:blipFill>
                    <p:spPr>
                      <a:xfrm>
                        <a:off x="4530362" y="2156274"/>
                        <a:ext cx="2427795" cy="494434"/>
                      </a:xfrm>
                      <a:prstGeom prst="rect">
                        <a:avLst/>
                      </a:prstGeom>
                    </p:spPr>
                  </p:pic>
                </p:oleObj>
              </mc:Fallback>
            </mc:AlternateContent>
          </a:graphicData>
        </a:graphic>
      </p:graphicFrame>
      <p:sp>
        <p:nvSpPr>
          <p:cNvPr id="8" name="Content Placeholder 7"/>
          <p:cNvSpPr>
            <a:spLocks noGrp="1"/>
          </p:cNvSpPr>
          <p:nvPr>
            <p:ph sz="quarter" idx="14"/>
          </p:nvPr>
        </p:nvSpPr>
        <p:spPr>
          <a:xfrm>
            <a:off x="6885887" y="2093242"/>
            <a:ext cx="1800914" cy="512215"/>
          </a:xfrm>
        </p:spPr>
        <p:txBody>
          <a:bodyPr/>
          <a:lstStyle/>
          <a:p>
            <a:pPr marL="432" indent="0">
              <a:buNone/>
            </a:pPr>
            <a:r>
              <a:rPr lang="en-US" altLang="en-US" sz="2200" dirty="0">
                <a:latin typeface="+mn-lt"/>
              </a:rPr>
              <a:t>produces </a:t>
            </a:r>
            <a:r>
              <a:rPr lang="en-US" altLang="en-US" sz="2200" dirty="0" smtClean="0">
                <a:latin typeface="+mn-lt"/>
              </a:rPr>
              <a:t>a</a:t>
            </a:r>
            <a:endParaRPr lang="en-US" sz="2200" dirty="0">
              <a:latin typeface="+mn-lt"/>
            </a:endParaRPr>
          </a:p>
        </p:txBody>
      </p:sp>
      <p:sp>
        <p:nvSpPr>
          <p:cNvPr id="9" name="Content Placeholder 8"/>
          <p:cNvSpPr>
            <a:spLocks noGrp="1"/>
          </p:cNvSpPr>
          <p:nvPr>
            <p:ph sz="quarter" idx="15"/>
          </p:nvPr>
        </p:nvSpPr>
        <p:spPr>
          <a:xfrm>
            <a:off x="457200" y="2467288"/>
            <a:ext cx="8366760" cy="1161705"/>
          </a:xfrm>
        </p:spPr>
        <p:txBody>
          <a:bodyPr/>
          <a:lstStyle/>
          <a:p>
            <a:pPr marL="741600" lvl="1" indent="0">
              <a:spcBef>
                <a:spcPts val="79"/>
              </a:spcBef>
              <a:buNone/>
            </a:pPr>
            <a:r>
              <a:rPr lang="en-US" altLang="en-US" sz="2200" dirty="0" smtClean="0">
                <a:latin typeface="+mn-lt"/>
              </a:rPr>
              <a:t>relation S </a:t>
            </a:r>
            <a:r>
              <a:rPr lang="en-US" altLang="en-US" sz="2200" dirty="0">
                <a:latin typeface="+mn-lt"/>
              </a:rPr>
              <a:t>that has the same schema (</a:t>
            </a:r>
            <a:r>
              <a:rPr lang="en-US" altLang="en-US" sz="2200" dirty="0" smtClean="0">
                <a:latin typeface="+mn-lt"/>
              </a:rPr>
              <a:t>same attributes</a:t>
            </a:r>
            <a:r>
              <a:rPr lang="en-US" altLang="en-US" sz="2200" dirty="0">
                <a:latin typeface="+mn-lt"/>
              </a:rPr>
              <a:t>) as R</a:t>
            </a:r>
          </a:p>
          <a:p>
            <a:pPr marL="741600" lvl="1" eaLnBrk="1" hangingPunct="1"/>
            <a:r>
              <a:rPr lang="en-US" altLang="en-US" sz="2200" dirty="0">
                <a:latin typeface="+mn-lt"/>
              </a:rPr>
              <a:t>SELECT </a:t>
            </a:r>
            <a:r>
              <a:rPr lang="el-GR" altLang="en-US" sz="2200" dirty="0" smtClean="0">
                <a:latin typeface="+mn-lt"/>
                <a:cs typeface="Arial" panose="020B0604020202020204" pitchFamily="34" charset="0"/>
              </a:rPr>
              <a:t>σ</a:t>
            </a:r>
            <a:r>
              <a:rPr lang="en-US" altLang="en-US" sz="2200" dirty="0" smtClean="0">
                <a:latin typeface="+mn-lt"/>
              </a:rPr>
              <a:t> </a:t>
            </a:r>
            <a:r>
              <a:rPr lang="en-US" altLang="en-US" sz="2200" dirty="0">
                <a:latin typeface="+mn-lt"/>
              </a:rPr>
              <a:t>is commutative</a:t>
            </a:r>
            <a:r>
              <a:rPr lang="en-US" altLang="en-US" sz="2200" dirty="0" smtClean="0">
                <a:latin typeface="+mn-lt"/>
              </a:rPr>
              <a:t>:</a:t>
            </a:r>
          </a:p>
          <a:p>
            <a:pPr marL="1144800" lvl="2" indent="-230400"/>
            <a:r>
              <a:rPr lang="en-US" altLang="en-US" sz="2200" dirty="0">
                <a:latin typeface="+mn-lt"/>
              </a:rPr>
              <a:t> </a:t>
            </a:r>
          </a:p>
        </p:txBody>
      </p:sp>
      <p:graphicFrame>
        <p:nvGraphicFramePr>
          <p:cNvPr id="20" name="Object 19" descr="sigma sub start expression less than sign condition 1 greater than sign end expression left parenthesis sigma sub start expression less than sign condition 2 greater than sign end expression left parenthesis R right parenthesis right parenthesis = sigma sub start expression less than sign condition 2 greater than sign end expression left parenthesis sigma sub start expression less than sign condition 1 greater than sign end expression left parenthesis R right parenthesis right parenthesis ."/>
          <p:cNvGraphicFramePr>
            <a:graphicFrameLocks noChangeAspect="1"/>
          </p:cNvGraphicFramePr>
          <p:nvPr>
            <p:extLst>
              <p:ext uri="{D42A27DB-BD31-4B8C-83A1-F6EECF244321}">
                <p14:modId xmlns:p14="http://schemas.microsoft.com/office/powerpoint/2010/main" val="2023294755"/>
              </p:ext>
            </p:extLst>
          </p:nvPr>
        </p:nvGraphicFramePr>
        <p:xfrm>
          <a:off x="1668743" y="3309018"/>
          <a:ext cx="6117601" cy="492122"/>
        </p:xfrm>
        <a:graphic>
          <a:graphicData uri="http://schemas.openxmlformats.org/presentationml/2006/ole">
            <mc:AlternateContent xmlns:mc="http://schemas.openxmlformats.org/markup-compatibility/2006">
              <mc:Choice xmlns:v="urn:schemas-microsoft-com:vml" Requires="v">
                <p:oleObj spid="_x0000_s84159" name="Equation" r:id="rId5" imgW="3466800" imgH="279360" progId="Equation.DSMT4">
                  <p:embed/>
                </p:oleObj>
              </mc:Choice>
              <mc:Fallback>
                <p:oleObj name="Equation" r:id="rId5" imgW="3466800" imgH="279360" progId="Equation.DSMT4">
                  <p:embed/>
                  <p:pic>
                    <p:nvPicPr>
                      <p:cNvPr id="19" name="Object 18"/>
                      <p:cNvPicPr/>
                      <p:nvPr/>
                    </p:nvPicPr>
                    <p:blipFill>
                      <a:blip r:embed="rId6"/>
                      <a:stretch>
                        <a:fillRect/>
                      </a:stretch>
                    </p:blipFill>
                    <p:spPr>
                      <a:xfrm>
                        <a:off x="1668743" y="3309018"/>
                        <a:ext cx="6117601" cy="492122"/>
                      </a:xfrm>
                      <a:prstGeom prst="rect">
                        <a:avLst/>
                      </a:prstGeom>
                    </p:spPr>
                  </p:pic>
                </p:oleObj>
              </mc:Fallback>
            </mc:AlternateContent>
          </a:graphicData>
        </a:graphic>
      </p:graphicFrame>
      <p:sp>
        <p:nvSpPr>
          <p:cNvPr id="14" name="Content Placeholder 13"/>
          <p:cNvSpPr>
            <a:spLocks noGrp="1"/>
          </p:cNvSpPr>
          <p:nvPr>
            <p:ph sz="quarter" idx="17"/>
          </p:nvPr>
        </p:nvSpPr>
        <p:spPr>
          <a:xfrm>
            <a:off x="457200" y="3833735"/>
            <a:ext cx="8229601" cy="1252989"/>
          </a:xfrm>
        </p:spPr>
        <p:txBody>
          <a:bodyPr/>
          <a:lstStyle/>
          <a:p>
            <a:pPr marL="741600" lvl="1" indent="-284400"/>
            <a:r>
              <a:rPr lang="en-US" altLang="en-US" sz="2200" dirty="0">
                <a:latin typeface="+mn-lt"/>
              </a:rPr>
              <a:t>Because of commutativity property, a cascade (sequence) of SELECT operations may be applied in any order</a:t>
            </a:r>
            <a:r>
              <a:rPr lang="en-US" altLang="en-US" sz="2200" dirty="0" smtClean="0">
                <a:latin typeface="+mn-lt"/>
              </a:rPr>
              <a:t>:</a:t>
            </a:r>
          </a:p>
          <a:p>
            <a:pPr marL="1144800" lvl="2" indent="-230400"/>
            <a:r>
              <a:rPr lang="en-US" altLang="en-US" sz="2200" dirty="0">
                <a:latin typeface="+mn-lt"/>
              </a:rPr>
              <a:t> </a:t>
            </a:r>
          </a:p>
        </p:txBody>
      </p:sp>
      <p:graphicFrame>
        <p:nvGraphicFramePr>
          <p:cNvPr id="21" name="Object 20" descr="sigma sub start expression less than sign cond 1 greater than sign end expression left parenthesis sigma sub start expression less than sign cond 2 greater than sign end expression left parenthesis sigma sub start expression less than sign cond 3 greater than sign end expression left parenthesis  R right parenthesis right parenthesis right parenthesis = sigma sub start expression less than sign cond 2 greater than sign end expression left parenthesis sigma sub start expression less than sign cond 3 greater than sign end expression left parenthesis sigma sub start expression less than sign cond 1 greater than sign end expression left parenthesis R right parenthesis right parenthesis right parenthesis"/>
          <p:cNvGraphicFramePr>
            <a:graphicFrameLocks noChangeAspect="1"/>
          </p:cNvGraphicFramePr>
          <p:nvPr>
            <p:extLst>
              <p:ext uri="{D42A27DB-BD31-4B8C-83A1-F6EECF244321}">
                <p14:modId xmlns:p14="http://schemas.microsoft.com/office/powerpoint/2010/main" val="5887498"/>
              </p:ext>
            </p:extLst>
          </p:nvPr>
        </p:nvGraphicFramePr>
        <p:xfrm>
          <a:off x="1668743" y="4594344"/>
          <a:ext cx="6639343" cy="513403"/>
        </p:xfrm>
        <a:graphic>
          <a:graphicData uri="http://schemas.openxmlformats.org/presentationml/2006/ole">
            <mc:AlternateContent xmlns:mc="http://schemas.openxmlformats.org/markup-compatibility/2006">
              <mc:Choice xmlns:v="urn:schemas-microsoft-com:vml" Requires="v">
                <p:oleObj spid="_x0000_s84160" name="Equation" r:id="rId7" imgW="3936960" imgH="304560" progId="Equation.DSMT4">
                  <p:embed/>
                </p:oleObj>
              </mc:Choice>
              <mc:Fallback>
                <p:oleObj name="Equation" r:id="rId7" imgW="3936960" imgH="304560" progId="Equation.DSMT4">
                  <p:embed/>
                  <p:pic>
                    <p:nvPicPr>
                      <p:cNvPr id="20" name="Object 19"/>
                      <p:cNvPicPr/>
                      <p:nvPr/>
                    </p:nvPicPr>
                    <p:blipFill>
                      <a:blip r:embed="rId8"/>
                      <a:stretch>
                        <a:fillRect/>
                      </a:stretch>
                    </p:blipFill>
                    <p:spPr>
                      <a:xfrm>
                        <a:off x="1668743" y="4594344"/>
                        <a:ext cx="6639343" cy="513403"/>
                      </a:xfrm>
                      <a:prstGeom prst="rect">
                        <a:avLst/>
                      </a:prstGeom>
                    </p:spPr>
                  </p:pic>
                </p:oleObj>
              </mc:Fallback>
            </mc:AlternateContent>
          </a:graphicData>
        </a:graphic>
      </p:graphicFrame>
    </p:spTree>
    <p:extLst>
      <p:ext uri="{BB962C8B-B14F-4D97-AF65-F5344CB8AC3E}">
        <p14:creationId xmlns:p14="http://schemas.microsoft.com/office/powerpoint/2010/main" val="15272173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a:xfrm>
            <a:off x="457200" y="215371"/>
            <a:ext cx="7975600" cy="1097279"/>
          </a:xfrm>
        </p:spPr>
        <p:txBody>
          <a:bodyPr/>
          <a:lstStyle/>
          <a:p>
            <a:r>
              <a:rPr lang="en-US" altLang="en-US" sz="3200" dirty="0">
                <a:latin typeface="Times New Roman" panose="02020603050405020304" pitchFamily="18" charset="0"/>
                <a:cs typeface="Times New Roman" panose="02020603050405020304" pitchFamily="18" charset="0"/>
              </a:rPr>
              <a:t>Unary Relational Operations: </a:t>
            </a:r>
            <a:r>
              <a:rPr lang="en-US" altLang="en-US" sz="3200" dirty="0" smtClean="0">
                <a:latin typeface="Times New Roman" panose="02020603050405020304" pitchFamily="18" charset="0"/>
                <a:cs typeface="Times New Roman" panose="02020603050405020304" pitchFamily="18" charset="0"/>
              </a:rPr>
              <a:t>SELECT </a:t>
            </a:r>
            <a:r>
              <a:rPr lang="en-US" altLang="en-US" sz="2000" b="0" dirty="0" smtClean="0">
                <a:latin typeface="Times New Roman" panose="02020603050405020304" pitchFamily="18" charset="0"/>
                <a:cs typeface="Times New Roman" panose="02020603050405020304" pitchFamily="18" charset="0"/>
              </a:rPr>
              <a:t>(4 </a:t>
            </a:r>
            <a:r>
              <a:rPr lang="en-US" altLang="en-US" sz="2000" b="0" dirty="0">
                <a:latin typeface="Times New Roman" panose="02020603050405020304" pitchFamily="18" charset="0"/>
                <a:cs typeface="Times New Roman" panose="02020603050405020304" pitchFamily="18" charset="0"/>
              </a:rPr>
              <a:t>of </a:t>
            </a:r>
            <a:r>
              <a:rPr lang="en-US" altLang="en-US" sz="2000" b="0" dirty="0" smtClean="0">
                <a:latin typeface="Times New Roman" panose="02020603050405020304" pitchFamily="18" charset="0"/>
                <a:cs typeface="Times New Roman" panose="02020603050405020304" pitchFamily="18" charset="0"/>
              </a:rPr>
              <a:t>4)</a:t>
            </a:r>
            <a:endParaRPr lang="en-US" dirty="0"/>
          </a:p>
        </p:txBody>
      </p:sp>
      <p:sp>
        <p:nvSpPr>
          <p:cNvPr id="6" name="Text Placeholder 5"/>
          <p:cNvSpPr>
            <a:spLocks noGrp="1"/>
          </p:cNvSpPr>
          <p:nvPr>
            <p:ph type="body" idx="1"/>
          </p:nvPr>
        </p:nvSpPr>
        <p:spPr>
          <a:xfrm>
            <a:off x="457200" y="1600201"/>
            <a:ext cx="8229600" cy="1189416"/>
          </a:xfrm>
        </p:spPr>
        <p:txBody>
          <a:bodyPr/>
          <a:lstStyle/>
          <a:p>
            <a:pPr marL="741600" lvl="3" indent="-284400"/>
            <a:r>
              <a:rPr lang="en-US" altLang="en-US" sz="2200" dirty="0">
                <a:latin typeface="+mn-lt"/>
              </a:rPr>
              <a:t>A cascade of SELECT operations may be replaced by a single selection with a conjunction of all the conditions</a:t>
            </a:r>
            <a:r>
              <a:rPr lang="en-US" altLang="en-US" sz="2200" dirty="0" smtClean="0">
                <a:latin typeface="+mn-lt"/>
              </a:rPr>
              <a:t>:</a:t>
            </a:r>
            <a:endParaRPr lang="en-US" altLang="en-US" sz="2200" dirty="0">
              <a:latin typeface="+mn-lt"/>
            </a:endParaRPr>
          </a:p>
          <a:p>
            <a:pPr marL="1144800" lvl="4" indent="-230400">
              <a:buFont typeface="Arial" panose="020B0604020202020204" pitchFamily="34" charset="0"/>
              <a:buChar char="▪"/>
            </a:pPr>
            <a:r>
              <a:rPr lang="en-US" altLang="en-US" sz="2200" dirty="0">
                <a:latin typeface="+mn-lt"/>
              </a:rPr>
              <a:t> </a:t>
            </a:r>
            <a:endParaRPr lang="en-US" altLang="en-US" sz="2200" dirty="0" smtClean="0">
              <a:latin typeface="+mn-lt"/>
            </a:endParaRPr>
          </a:p>
        </p:txBody>
      </p:sp>
      <p:graphicFrame>
        <p:nvGraphicFramePr>
          <p:cNvPr id="22" name="Object 21" descr="sigma start expression less than sign condition 1 greater than sign end expression left parenthesis sigma start expression less than sign condition 2 greater than sign end expression left parenthesis sign start expression less than sign condition 3 greater than sign left parenthesis  R right parenthesis right parenthesis = sigma sub start expression less than sign condition 2 greater than sign  AND less than sign condition 2 greater than sign AND less than sign condition 3 greater than signend expression  left parenthesis R right parenthesis right parenthesis right parenthesis"/>
          <p:cNvGraphicFramePr>
            <a:graphicFrameLocks noChangeAspect="1"/>
          </p:cNvGraphicFramePr>
          <p:nvPr>
            <p:extLst>
              <p:ext uri="{D42A27DB-BD31-4B8C-83A1-F6EECF244321}">
                <p14:modId xmlns:p14="http://schemas.microsoft.com/office/powerpoint/2010/main" val="451075193"/>
              </p:ext>
            </p:extLst>
          </p:nvPr>
        </p:nvGraphicFramePr>
        <p:xfrm>
          <a:off x="1648651" y="2362519"/>
          <a:ext cx="6618473" cy="518538"/>
        </p:xfrm>
        <a:graphic>
          <a:graphicData uri="http://schemas.openxmlformats.org/presentationml/2006/ole">
            <mc:AlternateContent xmlns:mc="http://schemas.openxmlformats.org/markup-compatibility/2006">
              <mc:Choice xmlns:v="urn:schemas-microsoft-com:vml" Requires="v">
                <p:oleObj spid="_x0000_s36481" name="Equation" r:id="rId3" imgW="3886200" imgH="304560" progId="Equation.DSMT4">
                  <p:embed/>
                </p:oleObj>
              </mc:Choice>
              <mc:Fallback>
                <p:oleObj name="Equation" r:id="rId3" imgW="3886200" imgH="304560" progId="Equation.DSMT4">
                  <p:embed/>
                  <p:pic>
                    <p:nvPicPr>
                      <p:cNvPr id="22" name="Object 21"/>
                      <p:cNvPicPr/>
                      <p:nvPr/>
                    </p:nvPicPr>
                    <p:blipFill>
                      <a:blip r:embed="rId4"/>
                      <a:stretch>
                        <a:fillRect/>
                      </a:stretch>
                    </p:blipFill>
                    <p:spPr>
                      <a:xfrm>
                        <a:off x="1648651" y="2362519"/>
                        <a:ext cx="6618473" cy="518538"/>
                      </a:xfrm>
                      <a:prstGeom prst="rect">
                        <a:avLst/>
                      </a:prstGeom>
                    </p:spPr>
                  </p:pic>
                </p:oleObj>
              </mc:Fallback>
            </mc:AlternateContent>
          </a:graphicData>
        </a:graphic>
      </p:graphicFrame>
      <p:sp>
        <p:nvSpPr>
          <p:cNvPr id="7" name="Content Placeholder 6"/>
          <p:cNvSpPr>
            <a:spLocks noGrp="1"/>
          </p:cNvSpPr>
          <p:nvPr>
            <p:ph sz="quarter" idx="13"/>
          </p:nvPr>
        </p:nvSpPr>
        <p:spPr>
          <a:xfrm>
            <a:off x="457200" y="2939351"/>
            <a:ext cx="8357616" cy="782257"/>
          </a:xfrm>
        </p:spPr>
        <p:txBody>
          <a:bodyPr/>
          <a:lstStyle/>
          <a:p>
            <a:pPr marL="741600" lvl="1" indent="-284400"/>
            <a:r>
              <a:rPr lang="en-US" altLang="en-US" sz="2200" dirty="0">
                <a:latin typeface="+mn-lt"/>
              </a:rPr>
              <a:t>The number of tuples in the result of a SELECT is less than (or equal to) the number of tuples in the input relation </a:t>
            </a:r>
            <a:r>
              <a:rPr lang="en-US" altLang="en-US" sz="2200" dirty="0" smtClean="0">
                <a:latin typeface="+mn-lt"/>
              </a:rPr>
              <a:t>R</a:t>
            </a:r>
            <a:endParaRPr lang="en-US" sz="2200" dirty="0">
              <a:latin typeface="+mn-lt"/>
            </a:endParaRPr>
          </a:p>
        </p:txBody>
      </p:sp>
    </p:spTree>
    <p:extLst>
      <p:ext uri="{BB962C8B-B14F-4D97-AF65-F5344CB8AC3E}">
        <p14:creationId xmlns:p14="http://schemas.microsoft.com/office/powerpoint/2010/main" val="2277745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IN" dirty="0"/>
              <a:t>The Following Query Results Refer to This Database State</a:t>
            </a:r>
            <a:endParaRPr lang="en-US" dirty="0"/>
          </a:p>
        </p:txBody>
      </p:sp>
      <p:sp>
        <p:nvSpPr>
          <p:cNvPr id="2" name="Text Placeholder 1"/>
          <p:cNvSpPr>
            <a:spLocks noGrp="1"/>
          </p:cNvSpPr>
          <p:nvPr>
            <p:ph type="body" idx="1"/>
          </p:nvPr>
        </p:nvSpPr>
        <p:spPr>
          <a:xfrm>
            <a:off x="457200" y="1440547"/>
            <a:ext cx="8229600" cy="717437"/>
          </a:xfrm>
        </p:spPr>
        <p:txBody>
          <a:bodyPr/>
          <a:lstStyle/>
          <a:p>
            <a:pPr marL="0" indent="0">
              <a:buNone/>
            </a:pPr>
            <a:r>
              <a:rPr lang="en-IN" sz="2000" b="1" dirty="0">
                <a:latin typeface="+mn-lt"/>
              </a:rPr>
              <a:t>Figure 5.6 </a:t>
            </a:r>
            <a:r>
              <a:rPr lang="en-IN" sz="2000" dirty="0">
                <a:latin typeface="+mn-lt"/>
              </a:rPr>
              <a:t>One possible database state for the COMPANY relational database schema.</a:t>
            </a:r>
          </a:p>
        </p:txBody>
      </p:sp>
      <p:pic>
        <p:nvPicPr>
          <p:cNvPr id="15" name="Picture 9" descr="A table employee details has 8 rows and 10 columns. The columns have the following headings from left to right. F name, Minit, L name, S s n, B date, Address, Sex, salary, super dash s s n, D no. The row entries are as follows. Row 1. john B, smith, 123456789, 1965. 01 .09, 731 fondren comma houston comma T X, M, 30000, 333445555, 5. Row 2. Frankin, table, Wong, 333445555, 1955.12.08, 638 voss comma houston comma T X, M, 40000, 888665555, 5. Row 3. Alicia, J, Zelaya, 999887777, 1968.01.19, 3321 castle comma spring comma T X, F, 25000, 987654321, 4. Row 4. jennifer, S, wallace, 987654321, 1941.06.20, 291 berry comma bellaire comma T X, F, 43000, 888665555, 4. Row 5. ramesh, K, narayan, 666884444, 1962.09.15, 975 fire o ak comma humble comma T X, M, 38000, 333445555, 5. Row 6. joyce, A, english, 453453453, 1972.07.31, 5631 rico comma houston comma T X, F, 25000, 333445555, 5. Row 7. Ahmad, V, jabbar, 987987987, 1969.03.29, 980 dallas comma houston comma T x, M, 25000, 987654321, 4. Row 8. james, E, Borg, 888665555, 1937.11.10, 450 stone comma houston comma T X, M, 55000, null, 1.      A department table has 3 rows and 4 columns. The columns have the following headings from left to right. D name, D number, m g r dash s s n, m g r dash start dash date. The row entries are as follows. Row 1. Research, 5, 333445555, 1988-05-22. Row 2. administration, 4, 987654321, 1995-01-01. Row 3. headquarters, 1, 888665555, 1981-06-19.           A D E P T dash LOCATIONS table has 5 rows and 1 column. The columns have the following headings from left to right. , D location. The row entries are as follows. Row 1. 1, houston. Row 2. 4, stafford. Row 3. 5, bollaire. Row 4. 5, sugarland. Row 5. 5, houston.    A works dash ON table has 15 rows and 3 columns. The columns have the following headings from left to right. E s s n, P n o, hours. The row entries are as follows. Row 1. E s s n, 123456789. P n o, 1. hours, 32.5. Row 2. E s s n, 123456789. P n o, 2. hours, 7.5. Row 3. E s s n, 666884444. P n o, 3. hours, 40. Row 4. E s s n, 453453453. P n o, 1. hours, 20. Row 5. E s s n, 453453453. P n o, 2. hours, 20. Row 6. E s s n, 333445555. P n o, 2. hours, 10. Row 7. E s s n, 333445555. P n o, 3. hours, 10. Row 8. E s s n, 333445555. P n o, 10. hours, 10. Row 9. E s s n, 333445555. P n o, 20. hours, 10. Row 10. E s s n, 999887777. P n o, 30. hours, 30. Row 11. E s s n, 999887777. P n o, 10. hours, 10. Row 12. E s s n, 987987987. P n o, 10. hours, 35. Row 13. E s s n, 987987987. P n o, 30. hours, 5. Row 14. E s s n, 987654321. P n o, 30. hours, 20. Row 15. E s s n, 987654321. P n o, 20. hours, 15.&#10;&#10;A Project table has 6 rows and 4 columns. The columns have the following headings from left to right. P name, P number, P location, D num. The row entries are as follows. Row 1. P name, Product X. P number, 1. P location, Bellaire. D num, 5. Row 2. P name, Product Y. P number, 2. P location, Sugarland. D numb, 5. Row 3. P name, Product Z. P number, 3. P location, Houston. D num, 5. Row 4. P name, computerization. P number, 10. P location, staffoed. D num, 4. Row 5. P name, Reorganization. P number, 20. P location, houston. D num, 1. Row 6. P name, New benefits. P number, 30. P location, staffoed. D num, 4.&#10;A dependent table has 7 rows and 5 columns. The columns have the following headings from left to right. E s s n, Dependent dash name, sex, B date, Relationship, . The row entries are as follows. Row 1. E s s n, 333445555. Dependent dash name, Alice. sex, F. B date, 1986.04.05. Relationship, daughter. Row 2. E s s n, 333445555. Dependent dash name, Theodore. sex, M. B date, 1983.10.25. Relationship, son. Row 3. E s s n, 333445555. Dependent dash name, joy. sex, F. B date, 1958.05.03. Relationship, spouse. Row 4. E s s n, 987654321. Dependent dash name, Abner. sex, M. B date, 1942.02.28. Relationship, spouse. Row 5. E s s n, 123456789. Dependent dash name, Michael. sex, M. B date, 1988.01.04. Relationship, son. Row 6. E s s n, 123456789. Dependent dash name, Alice. sex, F. B date, 1988.01.30. Relationship, daughter. Row 7. E s s n, 123456789. Dependent dash name, Elizabeth. sex, F. B date, 1967.05.05. Relationship, spouse."/>
          <p:cNvPicPr>
            <a:picLocks noChangeAspect="1" noChangeArrowheads="1"/>
          </p:cNvPicPr>
          <p:nvPr/>
        </p:nvPicPr>
        <p:blipFill rotWithShape="1">
          <a:blip r:embed="rId2">
            <a:extLst>
              <a:ext uri="{28A0092B-C50C-407E-A947-70E740481C1C}">
                <a14:useLocalDpi xmlns:a14="http://schemas.microsoft.com/office/drawing/2010/main" val="0"/>
              </a:ext>
            </a:extLst>
          </a:blip>
          <a:srcRect t="3839"/>
          <a:stretch/>
        </p:blipFill>
        <p:spPr bwMode="auto">
          <a:xfrm>
            <a:off x="2926184" y="2285881"/>
            <a:ext cx="3291631" cy="4033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85495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Unary Relational </a:t>
            </a:r>
            <a:r>
              <a:rPr lang="en-US" altLang="en-US" dirty="0" smtClean="0"/>
              <a:t>Operations: Project </a:t>
            </a:r>
            <a:r>
              <a:rPr lang="en-US" altLang="en-US" sz="2000" b="0" dirty="0" smtClean="0"/>
              <a:t>(1 of 3)</a:t>
            </a:r>
            <a:endParaRPr lang="en-US" sz="2000" b="0" dirty="0"/>
          </a:p>
        </p:txBody>
      </p:sp>
      <p:sp>
        <p:nvSpPr>
          <p:cNvPr id="3" name="Text Placeholder 2"/>
          <p:cNvSpPr>
            <a:spLocks noGrp="1"/>
          </p:cNvSpPr>
          <p:nvPr>
            <p:ph type="body" idx="1"/>
          </p:nvPr>
        </p:nvSpPr>
        <p:spPr>
          <a:xfrm>
            <a:off x="457200" y="1600201"/>
            <a:ext cx="8229600" cy="4005198"/>
          </a:xfrm>
        </p:spPr>
        <p:txBody>
          <a:bodyPr/>
          <a:lstStyle/>
          <a:p>
            <a:pPr eaLnBrk="1" hangingPunct="1"/>
            <a:r>
              <a:rPr lang="en-US" altLang="en-US" sz="2400" dirty="0" smtClean="0">
                <a:latin typeface="+mn-lt"/>
              </a:rPr>
              <a:t>PROJECT Operation is denoted by </a:t>
            </a:r>
            <a:r>
              <a:rPr lang="el-GR" altLang="en-US" sz="2400" b="1" dirty="0" smtClean="0">
                <a:latin typeface="+mn-lt"/>
                <a:cs typeface="Arial" panose="020B0604020202020204" pitchFamily="34" charset="0"/>
              </a:rPr>
              <a:t>π</a:t>
            </a:r>
            <a:r>
              <a:rPr lang="en-US" altLang="en-US" sz="2400" dirty="0" smtClean="0">
                <a:latin typeface="+mn-lt"/>
              </a:rPr>
              <a:t> (pi) </a:t>
            </a:r>
          </a:p>
          <a:p>
            <a:pPr eaLnBrk="1" hangingPunct="1"/>
            <a:r>
              <a:rPr lang="en-US" altLang="en-US" sz="2400" dirty="0" smtClean="0">
                <a:latin typeface="+mn-lt"/>
              </a:rPr>
              <a:t>This </a:t>
            </a:r>
            <a:r>
              <a:rPr lang="en-US" altLang="en-US" sz="2400" dirty="0">
                <a:latin typeface="+mn-lt"/>
              </a:rPr>
              <a:t>operation keeps certain </a:t>
            </a:r>
            <a:r>
              <a:rPr lang="en-US" altLang="en-US" sz="2400" b="1" dirty="0">
                <a:latin typeface="+mn-lt"/>
              </a:rPr>
              <a:t>columns</a:t>
            </a:r>
            <a:r>
              <a:rPr lang="en-US" altLang="en-US" sz="2400" dirty="0">
                <a:latin typeface="+mn-lt"/>
              </a:rPr>
              <a:t> (attributes) from a relation and discards the other columns.</a:t>
            </a:r>
          </a:p>
          <a:p>
            <a:pPr lvl="1" eaLnBrk="1" hangingPunct="1"/>
            <a:r>
              <a:rPr lang="en-US" altLang="en-US" sz="2400" dirty="0">
                <a:latin typeface="+mn-lt"/>
              </a:rPr>
              <a:t>PROJECT creates a vertical partitioning</a:t>
            </a:r>
          </a:p>
          <a:p>
            <a:pPr lvl="2" eaLnBrk="1" hangingPunct="1"/>
            <a:r>
              <a:rPr lang="en-US" altLang="en-US" sz="2400" dirty="0">
                <a:latin typeface="+mn-lt"/>
              </a:rPr>
              <a:t>The list of specified columns (attributes) is kept in each tuple</a:t>
            </a:r>
          </a:p>
          <a:p>
            <a:pPr lvl="2" eaLnBrk="1" hangingPunct="1"/>
            <a:r>
              <a:rPr lang="en-US" altLang="en-US" sz="2400" dirty="0">
                <a:latin typeface="+mn-lt"/>
              </a:rPr>
              <a:t>The other attributes in each tuple are discarded</a:t>
            </a:r>
          </a:p>
          <a:p>
            <a:pPr eaLnBrk="1" hangingPunct="1"/>
            <a:r>
              <a:rPr lang="en-US" altLang="en-US" sz="2400" dirty="0">
                <a:latin typeface="+mn-lt"/>
              </a:rPr>
              <a:t>Example: To list each employee’s first and last name and salary, the following is used</a:t>
            </a:r>
            <a:r>
              <a:rPr lang="en-US" altLang="en-US" sz="2400" dirty="0" smtClean="0">
                <a:latin typeface="+mn-lt"/>
              </a:rPr>
              <a:t>:</a:t>
            </a:r>
            <a:endParaRPr lang="en-US" altLang="en-US" sz="2400" dirty="0">
              <a:latin typeface="+mn-lt"/>
            </a:endParaRPr>
          </a:p>
        </p:txBody>
      </p:sp>
      <p:graphicFrame>
        <p:nvGraphicFramePr>
          <p:cNvPr id="4" name="Object 3" descr="pi sub start expression L NAME comma F NAME comma sSALARY end expression left parenthesis EMPLOYEE right parenthesis"/>
          <p:cNvGraphicFramePr>
            <a:graphicFrameLocks noChangeAspect="1"/>
          </p:cNvGraphicFramePr>
          <p:nvPr>
            <p:extLst>
              <p:ext uri="{D42A27DB-BD31-4B8C-83A1-F6EECF244321}">
                <p14:modId xmlns:p14="http://schemas.microsoft.com/office/powerpoint/2010/main" val="126065274"/>
              </p:ext>
            </p:extLst>
          </p:nvPr>
        </p:nvGraphicFramePr>
        <p:xfrm>
          <a:off x="2480734" y="5692482"/>
          <a:ext cx="4182532" cy="494974"/>
        </p:xfrm>
        <a:graphic>
          <a:graphicData uri="http://schemas.openxmlformats.org/presentationml/2006/ole">
            <mc:AlternateContent xmlns:mc="http://schemas.openxmlformats.org/markup-compatibility/2006">
              <mc:Choice xmlns:v="urn:schemas-microsoft-com:vml" Requires="v">
                <p:oleObj spid="_x0000_s4814" name="Equation" r:id="rId4" imgW="2145960" imgH="253800" progId="Equation.DSMT4">
                  <p:embed/>
                </p:oleObj>
              </mc:Choice>
              <mc:Fallback>
                <p:oleObj name="Equation" r:id="rId4" imgW="2145960" imgH="253800" progId="Equation.DSMT4">
                  <p:embed/>
                  <p:pic>
                    <p:nvPicPr>
                      <p:cNvPr id="0" name=""/>
                      <p:cNvPicPr/>
                      <p:nvPr/>
                    </p:nvPicPr>
                    <p:blipFill>
                      <a:blip r:embed="rId5"/>
                      <a:stretch>
                        <a:fillRect/>
                      </a:stretch>
                    </p:blipFill>
                    <p:spPr>
                      <a:xfrm>
                        <a:off x="2480734" y="5692482"/>
                        <a:ext cx="4182532" cy="494974"/>
                      </a:xfrm>
                      <a:prstGeom prst="rect">
                        <a:avLst/>
                      </a:prstGeom>
                    </p:spPr>
                  </p:pic>
                </p:oleObj>
              </mc:Fallback>
            </mc:AlternateContent>
          </a:graphicData>
        </a:graphic>
      </p:graphicFrame>
    </p:spTree>
    <p:extLst>
      <p:ext uri="{BB962C8B-B14F-4D97-AF65-F5344CB8AC3E}">
        <p14:creationId xmlns:p14="http://schemas.microsoft.com/office/powerpoint/2010/main" val="379181140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Unary Relational Operations: Project </a:t>
            </a:r>
            <a:r>
              <a:rPr lang="en-US" altLang="en-US" sz="2000" b="0" dirty="0" smtClean="0"/>
              <a:t>(2 </a:t>
            </a:r>
            <a:r>
              <a:rPr lang="en-US" altLang="en-US" sz="2000" b="0" dirty="0"/>
              <a:t>of 3)</a:t>
            </a:r>
            <a:endParaRPr lang="en-US" dirty="0"/>
          </a:p>
        </p:txBody>
      </p:sp>
      <p:sp>
        <p:nvSpPr>
          <p:cNvPr id="5" name="Text Placeholder 4"/>
          <p:cNvSpPr>
            <a:spLocks noGrp="1"/>
          </p:cNvSpPr>
          <p:nvPr>
            <p:ph type="body" idx="1"/>
          </p:nvPr>
        </p:nvSpPr>
        <p:spPr>
          <a:xfrm>
            <a:off x="457200" y="1600201"/>
            <a:ext cx="8229600" cy="533400"/>
          </a:xfrm>
        </p:spPr>
        <p:txBody>
          <a:bodyPr/>
          <a:lstStyle/>
          <a:p>
            <a:r>
              <a:rPr lang="en-US" altLang="en-US" sz="2200" dirty="0">
                <a:latin typeface="+mn-lt"/>
              </a:rPr>
              <a:t>The general form of the </a:t>
            </a:r>
            <a:r>
              <a:rPr lang="en-US" altLang="en-US" sz="2200" b="1" dirty="0">
                <a:latin typeface="+mn-lt"/>
              </a:rPr>
              <a:t>project</a:t>
            </a:r>
            <a:r>
              <a:rPr lang="en-US" altLang="en-US" sz="2200" dirty="0">
                <a:latin typeface="+mn-lt"/>
              </a:rPr>
              <a:t> operation is</a:t>
            </a:r>
            <a:r>
              <a:rPr lang="en-US" altLang="en-US" sz="2200" dirty="0" smtClean="0">
                <a:latin typeface="+mn-lt"/>
              </a:rPr>
              <a:t>:</a:t>
            </a:r>
            <a:endParaRPr lang="en-US" altLang="en-US" sz="2200" dirty="0">
              <a:latin typeface="+mn-lt"/>
            </a:endParaRPr>
          </a:p>
        </p:txBody>
      </p:sp>
      <p:graphicFrame>
        <p:nvGraphicFramePr>
          <p:cNvPr id="7" name="Object 6" descr="pi sub start expression less than sign attribute list right tham sign end expression left parenthesis R right parenthesis"/>
          <p:cNvGraphicFramePr>
            <a:graphicFrameLocks noChangeAspect="1"/>
          </p:cNvGraphicFramePr>
          <p:nvPr>
            <p:extLst>
              <p:ext uri="{D42A27DB-BD31-4B8C-83A1-F6EECF244321}">
                <p14:modId xmlns:p14="http://schemas.microsoft.com/office/powerpoint/2010/main" val="4104712971"/>
              </p:ext>
            </p:extLst>
          </p:nvPr>
        </p:nvGraphicFramePr>
        <p:xfrm>
          <a:off x="3366294" y="2133601"/>
          <a:ext cx="2411412" cy="660400"/>
        </p:xfrm>
        <a:graphic>
          <a:graphicData uri="http://schemas.openxmlformats.org/presentationml/2006/ole">
            <mc:AlternateContent xmlns:mc="http://schemas.openxmlformats.org/markup-compatibility/2006">
              <mc:Choice xmlns:v="urn:schemas-microsoft-com:vml" Requires="v">
                <p:oleObj spid="_x0000_s5834" name="Equation" r:id="rId3" imgW="927000" imgH="253800" progId="Equation.DSMT4">
                  <p:embed/>
                </p:oleObj>
              </mc:Choice>
              <mc:Fallback>
                <p:oleObj name="Equation" r:id="rId3" imgW="927000" imgH="253800" progId="Equation.DSMT4">
                  <p:embed/>
                  <p:pic>
                    <p:nvPicPr>
                      <p:cNvPr id="4" name="Object 3"/>
                      <p:cNvPicPr/>
                      <p:nvPr/>
                    </p:nvPicPr>
                    <p:blipFill>
                      <a:blip r:embed="rId4"/>
                      <a:stretch>
                        <a:fillRect/>
                      </a:stretch>
                    </p:blipFill>
                    <p:spPr>
                      <a:xfrm>
                        <a:off x="3366294" y="2133601"/>
                        <a:ext cx="2411412" cy="660400"/>
                      </a:xfrm>
                      <a:prstGeom prst="rect">
                        <a:avLst/>
                      </a:prstGeom>
                    </p:spPr>
                  </p:pic>
                </p:oleObj>
              </mc:Fallback>
            </mc:AlternateContent>
          </a:graphicData>
        </a:graphic>
      </p:graphicFrame>
      <p:sp>
        <p:nvSpPr>
          <p:cNvPr id="6" name="Text Placeholder 5"/>
          <p:cNvSpPr>
            <a:spLocks noGrp="1"/>
          </p:cNvSpPr>
          <p:nvPr>
            <p:ph type="body" idx="2"/>
          </p:nvPr>
        </p:nvSpPr>
        <p:spPr>
          <a:xfrm>
            <a:off x="457200" y="2794001"/>
            <a:ext cx="8229600" cy="3276600"/>
          </a:xfrm>
        </p:spPr>
        <p:txBody>
          <a:bodyPr/>
          <a:lstStyle/>
          <a:p>
            <a:pPr lvl="1" eaLnBrk="1" hangingPunct="1"/>
            <a:r>
              <a:rPr lang="el-GR" altLang="en-US" sz="2200" dirty="0" smtClean="0">
                <a:latin typeface="+mn-lt"/>
                <a:cs typeface="Arial" panose="020B0604020202020204" pitchFamily="34" charset="0"/>
              </a:rPr>
              <a:t>π</a:t>
            </a:r>
            <a:r>
              <a:rPr lang="en-US" altLang="en-US" sz="2200" dirty="0" smtClean="0">
                <a:latin typeface="+mn-lt"/>
              </a:rPr>
              <a:t> </a:t>
            </a:r>
            <a:r>
              <a:rPr lang="en-US" altLang="en-US" sz="2200" dirty="0">
                <a:latin typeface="+mn-lt"/>
              </a:rPr>
              <a:t>(pi) is the symbol used to represent the </a:t>
            </a:r>
            <a:r>
              <a:rPr lang="en-US" altLang="en-US" sz="2200" b="1" dirty="0">
                <a:latin typeface="+mn-lt"/>
              </a:rPr>
              <a:t>project</a:t>
            </a:r>
            <a:r>
              <a:rPr lang="en-US" altLang="en-US" sz="2200" dirty="0">
                <a:latin typeface="+mn-lt"/>
              </a:rPr>
              <a:t> operation</a:t>
            </a:r>
          </a:p>
          <a:p>
            <a:pPr lvl="1" eaLnBrk="1" hangingPunct="1"/>
            <a:r>
              <a:rPr lang="en-US" altLang="en-US" sz="2200" dirty="0">
                <a:latin typeface="+mn-lt"/>
              </a:rPr>
              <a:t>&lt;attribute list&gt; is the desired list of attributes from relation </a:t>
            </a:r>
            <a:r>
              <a:rPr lang="en-US" altLang="en-US" sz="2200" i="1" dirty="0">
                <a:latin typeface="+mn-lt"/>
              </a:rPr>
              <a:t>R</a:t>
            </a:r>
            <a:r>
              <a:rPr lang="en-US" altLang="en-US" sz="2200" dirty="0" smtClean="0">
                <a:latin typeface="+mn-lt"/>
              </a:rPr>
              <a:t>.</a:t>
            </a:r>
            <a:endParaRPr lang="en-US" altLang="en-US" sz="2200" dirty="0">
              <a:latin typeface="+mn-lt"/>
            </a:endParaRPr>
          </a:p>
          <a:p>
            <a:pPr eaLnBrk="1" hangingPunct="1"/>
            <a:r>
              <a:rPr lang="en-US" altLang="en-US" sz="2200" dirty="0">
                <a:latin typeface="+mn-lt"/>
              </a:rPr>
              <a:t>The project operation </a:t>
            </a:r>
            <a:r>
              <a:rPr lang="en-US" altLang="en-US" sz="2200" b="1" dirty="0">
                <a:latin typeface="+mn-lt"/>
              </a:rPr>
              <a:t>removes</a:t>
            </a:r>
            <a:r>
              <a:rPr lang="en-US" altLang="en-US" sz="2200" i="1" dirty="0">
                <a:latin typeface="+mn-lt"/>
              </a:rPr>
              <a:t> </a:t>
            </a:r>
            <a:r>
              <a:rPr lang="en-US" altLang="en-US" sz="2200" b="1" dirty="0">
                <a:latin typeface="+mn-lt"/>
              </a:rPr>
              <a:t>any duplicate tuples</a:t>
            </a:r>
          </a:p>
          <a:p>
            <a:pPr lvl="1" eaLnBrk="1" hangingPunct="1"/>
            <a:r>
              <a:rPr lang="en-US" altLang="en-US" sz="2200" dirty="0">
                <a:latin typeface="+mn-lt"/>
              </a:rPr>
              <a:t>This is because the result of the </a:t>
            </a:r>
            <a:r>
              <a:rPr lang="en-US" altLang="en-US" sz="2200" b="1" dirty="0">
                <a:latin typeface="+mn-lt"/>
              </a:rPr>
              <a:t>project</a:t>
            </a:r>
            <a:r>
              <a:rPr lang="en-US" altLang="en-US" sz="2200" dirty="0">
                <a:latin typeface="+mn-lt"/>
              </a:rPr>
              <a:t> operation must be a </a:t>
            </a:r>
            <a:r>
              <a:rPr lang="en-US" altLang="en-US" sz="2200" b="1" dirty="0">
                <a:latin typeface="+mn-lt"/>
              </a:rPr>
              <a:t>set of tuples</a:t>
            </a:r>
          </a:p>
          <a:p>
            <a:pPr lvl="2" eaLnBrk="1" hangingPunct="1"/>
            <a:r>
              <a:rPr lang="en-US" altLang="en-US" sz="2200" dirty="0">
                <a:latin typeface="+mn-lt"/>
              </a:rPr>
              <a:t>Mathematical sets </a:t>
            </a:r>
            <a:r>
              <a:rPr lang="en-US" altLang="en-US" sz="2200" b="1" dirty="0">
                <a:latin typeface="+mn-lt"/>
              </a:rPr>
              <a:t>do not allow</a:t>
            </a:r>
            <a:r>
              <a:rPr lang="en-US" altLang="en-US" sz="2200" dirty="0">
                <a:latin typeface="+mn-lt"/>
              </a:rPr>
              <a:t> duplicate elements</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14911337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Unary Relational Operations: Project </a:t>
            </a:r>
            <a:r>
              <a:rPr lang="en-US" altLang="en-US" sz="2000" b="0" dirty="0" smtClean="0"/>
              <a:t>(3 </a:t>
            </a:r>
            <a:r>
              <a:rPr lang="en-US" altLang="en-US" sz="2000" b="0" dirty="0"/>
              <a:t>of 3)</a:t>
            </a:r>
            <a:endParaRPr lang="en-US" dirty="0"/>
          </a:p>
        </p:txBody>
      </p:sp>
      <p:sp>
        <p:nvSpPr>
          <p:cNvPr id="3" name="Text Placeholder 2"/>
          <p:cNvSpPr>
            <a:spLocks noGrp="1"/>
          </p:cNvSpPr>
          <p:nvPr>
            <p:ph type="body" idx="1"/>
          </p:nvPr>
        </p:nvSpPr>
        <p:spPr>
          <a:xfrm>
            <a:off x="457200" y="1600200"/>
            <a:ext cx="8229600" cy="836359"/>
          </a:xfrm>
        </p:spPr>
        <p:txBody>
          <a:bodyPr/>
          <a:lstStyle/>
          <a:p>
            <a:pPr eaLnBrk="1" hangingPunct="1"/>
            <a:r>
              <a:rPr lang="en-US" altLang="en-US" sz="2400" dirty="0">
                <a:latin typeface="+mn-lt"/>
              </a:rPr>
              <a:t>PROJECT Operation Properties</a:t>
            </a:r>
          </a:p>
          <a:p>
            <a:pPr marL="741600" lvl="1" indent="-284400" eaLnBrk="1" hangingPunct="1"/>
            <a:r>
              <a:rPr lang="en-US" altLang="en-US" sz="2400" dirty="0">
                <a:latin typeface="+mn-lt"/>
              </a:rPr>
              <a:t>The number of tuples in the result of projection</a:t>
            </a:r>
            <a:endParaRPr lang="en-US" sz="2400" dirty="0">
              <a:latin typeface="+mn-lt"/>
            </a:endParaRPr>
          </a:p>
        </p:txBody>
      </p:sp>
      <p:graphicFrame>
        <p:nvGraphicFramePr>
          <p:cNvPr id="11" name="Object 10" descr="pi sub start expression less than sign list greater than sign left parenthesis R right parenthesis"/>
          <p:cNvGraphicFramePr>
            <a:graphicFrameLocks noChangeAspect="1"/>
          </p:cNvGraphicFramePr>
          <p:nvPr>
            <p:extLst>
              <p:ext uri="{D42A27DB-BD31-4B8C-83A1-F6EECF244321}">
                <p14:modId xmlns:p14="http://schemas.microsoft.com/office/powerpoint/2010/main" val="766304818"/>
              </p:ext>
            </p:extLst>
          </p:nvPr>
        </p:nvGraphicFramePr>
        <p:xfrm>
          <a:off x="1262063" y="2478088"/>
          <a:ext cx="1308100" cy="544512"/>
        </p:xfrm>
        <a:graphic>
          <a:graphicData uri="http://schemas.openxmlformats.org/presentationml/2006/ole">
            <mc:AlternateContent xmlns:mc="http://schemas.openxmlformats.org/markup-compatibility/2006">
              <mc:Choice xmlns:v="urn:schemas-microsoft-com:vml" Requires="v">
                <p:oleObj spid="_x0000_s69014" name="Equation" r:id="rId3" imgW="609480" imgH="253800" progId="Equation.DSMT4">
                  <p:embed/>
                </p:oleObj>
              </mc:Choice>
              <mc:Fallback>
                <p:oleObj name="Equation" r:id="rId3" imgW="609480" imgH="253800" progId="Equation.DSMT4">
                  <p:embed/>
                  <p:pic>
                    <p:nvPicPr>
                      <p:cNvPr id="7" name="Object 6"/>
                      <p:cNvPicPr/>
                      <p:nvPr/>
                    </p:nvPicPr>
                    <p:blipFill>
                      <a:blip r:embed="rId4"/>
                      <a:stretch>
                        <a:fillRect/>
                      </a:stretch>
                    </p:blipFill>
                    <p:spPr>
                      <a:xfrm>
                        <a:off x="1262063" y="2478088"/>
                        <a:ext cx="1308100" cy="544512"/>
                      </a:xfrm>
                      <a:prstGeom prst="rect">
                        <a:avLst/>
                      </a:prstGeom>
                    </p:spPr>
                  </p:pic>
                </p:oleObj>
              </mc:Fallback>
            </mc:AlternateContent>
          </a:graphicData>
        </a:graphic>
      </p:graphicFrame>
      <p:sp>
        <p:nvSpPr>
          <p:cNvPr id="6" name="Content Placeholder 5"/>
          <p:cNvSpPr>
            <a:spLocks noGrp="1"/>
          </p:cNvSpPr>
          <p:nvPr>
            <p:ph sz="quarter" idx="13"/>
          </p:nvPr>
        </p:nvSpPr>
        <p:spPr>
          <a:xfrm>
            <a:off x="2510974" y="2450180"/>
            <a:ext cx="6154057" cy="558800"/>
          </a:xfrm>
        </p:spPr>
        <p:txBody>
          <a:bodyPr/>
          <a:lstStyle/>
          <a:p>
            <a:pPr marL="432" indent="0">
              <a:buNone/>
            </a:pPr>
            <a:r>
              <a:rPr lang="en-US" altLang="en-US" sz="2400" dirty="0">
                <a:latin typeface="+mn-lt"/>
              </a:rPr>
              <a:t>is always less or equal to the number </a:t>
            </a:r>
            <a:r>
              <a:rPr lang="en-US" altLang="en-US" sz="2400" dirty="0" smtClean="0">
                <a:latin typeface="+mn-lt"/>
              </a:rPr>
              <a:t>of</a:t>
            </a:r>
            <a:endParaRPr lang="en-US" sz="2400" dirty="0">
              <a:latin typeface="+mn-lt"/>
            </a:endParaRPr>
          </a:p>
        </p:txBody>
      </p:sp>
      <p:sp>
        <p:nvSpPr>
          <p:cNvPr id="7" name="Content Placeholder 6"/>
          <p:cNvSpPr>
            <a:spLocks noGrp="1"/>
          </p:cNvSpPr>
          <p:nvPr>
            <p:ph sz="quarter" idx="14"/>
          </p:nvPr>
        </p:nvSpPr>
        <p:spPr>
          <a:xfrm>
            <a:off x="754745" y="2888231"/>
            <a:ext cx="2438400" cy="457202"/>
          </a:xfrm>
        </p:spPr>
        <p:txBody>
          <a:bodyPr/>
          <a:lstStyle/>
          <a:p>
            <a:pPr marL="741600" lvl="1" indent="-284400">
              <a:buNone/>
            </a:pPr>
            <a:r>
              <a:rPr lang="en-US" altLang="en-US" sz="2400" dirty="0" smtClean="0">
                <a:latin typeface="+mn-lt"/>
              </a:rPr>
              <a:t>tuples in </a:t>
            </a:r>
            <a:r>
              <a:rPr lang="en-US" altLang="en-US" sz="2400" i="1" dirty="0" smtClean="0">
                <a:latin typeface="+mn-lt"/>
              </a:rPr>
              <a:t>R</a:t>
            </a:r>
            <a:endParaRPr lang="en-US" altLang="en-US" sz="2400" i="1" dirty="0">
              <a:latin typeface="+mn-lt"/>
            </a:endParaRPr>
          </a:p>
        </p:txBody>
      </p:sp>
      <p:sp>
        <p:nvSpPr>
          <p:cNvPr id="8" name="Content Placeholder 7"/>
          <p:cNvSpPr>
            <a:spLocks noGrp="1"/>
          </p:cNvSpPr>
          <p:nvPr>
            <p:ph sz="quarter" idx="15"/>
          </p:nvPr>
        </p:nvSpPr>
        <p:spPr>
          <a:xfrm>
            <a:off x="457200" y="3359053"/>
            <a:ext cx="8229600" cy="1709057"/>
          </a:xfrm>
        </p:spPr>
        <p:txBody>
          <a:bodyPr/>
          <a:lstStyle/>
          <a:p>
            <a:pPr marL="1144800" lvl="4" indent="-230400">
              <a:buFont typeface="Arial" panose="020B0604020202020204" pitchFamily="34" charset="0"/>
              <a:buChar char="▪"/>
              <a:tabLst>
                <a:tab pos="987425" algn="l"/>
              </a:tabLst>
            </a:pPr>
            <a:r>
              <a:rPr lang="en-US" altLang="en-US" sz="2400" dirty="0" smtClean="0">
                <a:latin typeface="+mn-lt"/>
              </a:rPr>
              <a:t>If </a:t>
            </a:r>
            <a:r>
              <a:rPr lang="en-US" altLang="en-US" sz="2400" dirty="0">
                <a:latin typeface="+mn-lt"/>
              </a:rPr>
              <a:t>the list of attributes includes a </a:t>
            </a:r>
            <a:r>
              <a:rPr lang="en-US" altLang="en-US" sz="2400" b="1" dirty="0">
                <a:latin typeface="+mn-lt"/>
              </a:rPr>
              <a:t>key</a:t>
            </a:r>
            <a:r>
              <a:rPr lang="en-US" altLang="en-US" sz="2400" dirty="0">
                <a:latin typeface="+mn-lt"/>
              </a:rPr>
              <a:t> of </a:t>
            </a:r>
            <a:r>
              <a:rPr lang="en-US" altLang="en-US" sz="2400" i="1" dirty="0">
                <a:latin typeface="+mn-lt"/>
              </a:rPr>
              <a:t>R</a:t>
            </a:r>
            <a:r>
              <a:rPr lang="en-US" altLang="en-US" sz="2400" dirty="0">
                <a:latin typeface="+mn-lt"/>
              </a:rPr>
              <a:t>, then the number of tuples in the result of PROJECT is </a:t>
            </a:r>
            <a:r>
              <a:rPr lang="en-US" altLang="en-US" sz="2400" b="1" dirty="0">
                <a:latin typeface="+mn-lt"/>
              </a:rPr>
              <a:t>equal</a:t>
            </a:r>
            <a:r>
              <a:rPr lang="en-US" altLang="en-US" sz="2400" dirty="0">
                <a:latin typeface="+mn-lt"/>
              </a:rPr>
              <a:t> to the number of tuples in </a:t>
            </a:r>
            <a:r>
              <a:rPr lang="en-US" altLang="en-US" sz="2400" i="1" dirty="0" smtClean="0">
                <a:latin typeface="+mn-lt"/>
              </a:rPr>
              <a:t>R</a:t>
            </a:r>
          </a:p>
          <a:p>
            <a:pPr marL="741600" lvl="3" indent="-284400"/>
            <a:r>
              <a:rPr lang="en-US" altLang="en-US" sz="2400" dirty="0" smtClean="0">
                <a:latin typeface="+mn-lt"/>
              </a:rPr>
              <a:t>PROJECT </a:t>
            </a:r>
            <a:r>
              <a:rPr lang="en-US" altLang="en-US" sz="2400" dirty="0">
                <a:latin typeface="+mn-lt"/>
              </a:rPr>
              <a:t>is </a:t>
            </a:r>
            <a:r>
              <a:rPr lang="en-US" altLang="en-US" sz="2400" b="1" dirty="0">
                <a:latin typeface="+mn-lt"/>
              </a:rPr>
              <a:t>not</a:t>
            </a:r>
            <a:r>
              <a:rPr lang="en-US" altLang="en-US" sz="2400" dirty="0">
                <a:latin typeface="+mn-lt"/>
              </a:rPr>
              <a:t> </a:t>
            </a:r>
            <a:r>
              <a:rPr lang="en-US" altLang="en-US" sz="2400" dirty="0" smtClean="0">
                <a:latin typeface="+mn-lt"/>
              </a:rPr>
              <a:t>commutative</a:t>
            </a:r>
          </a:p>
          <a:p>
            <a:pPr marL="1144800" lvl="4" indent="-230400">
              <a:buFont typeface="Arial" panose="020B0604020202020204" pitchFamily="34" charset="0"/>
              <a:buChar char="▪"/>
            </a:pPr>
            <a:r>
              <a:rPr lang="en-US" altLang="en-US" sz="2400" dirty="0" smtClean="0">
                <a:latin typeface="+mn-lt"/>
              </a:rPr>
              <a:t> </a:t>
            </a:r>
            <a:endParaRPr lang="en-US" altLang="en-US" sz="2400" dirty="0">
              <a:latin typeface="+mn-lt"/>
            </a:endParaRPr>
          </a:p>
        </p:txBody>
      </p:sp>
      <p:graphicFrame>
        <p:nvGraphicFramePr>
          <p:cNvPr id="12" name="Object 11" descr="pi sub start expression less tha sign list 1 greater than sign end expression left parenthesis pi sub start expression less than sign list 2 greater than sign end expression left parenthesis R right parenthesis right parenthesis = pi sub start expression less than sign list 1 greater than sign end expression left parenthesis R right parenthesis as long as less than sign list 2 greater than sign contains the attributes in less than sign list 1 greater than sign"/>
          <p:cNvGraphicFramePr>
            <a:graphicFrameLocks noChangeAspect="1"/>
          </p:cNvGraphicFramePr>
          <p:nvPr>
            <p:extLst>
              <p:ext uri="{D42A27DB-BD31-4B8C-83A1-F6EECF244321}">
                <p14:modId xmlns:p14="http://schemas.microsoft.com/office/powerpoint/2010/main" val="2590396692"/>
              </p:ext>
            </p:extLst>
          </p:nvPr>
        </p:nvGraphicFramePr>
        <p:xfrm>
          <a:off x="1660525" y="4983208"/>
          <a:ext cx="6672263" cy="946150"/>
        </p:xfrm>
        <a:graphic>
          <a:graphicData uri="http://schemas.openxmlformats.org/presentationml/2006/ole">
            <mc:AlternateContent xmlns:mc="http://schemas.openxmlformats.org/markup-compatibility/2006">
              <mc:Choice xmlns:v="urn:schemas-microsoft-com:vml" Requires="v">
                <p:oleObj spid="_x0000_s69015" name="Equation" r:id="rId5" imgW="3225600" imgH="457200" progId="Equation.DSMT4">
                  <p:embed/>
                </p:oleObj>
              </mc:Choice>
              <mc:Fallback>
                <p:oleObj name="Equation" r:id="rId5" imgW="3225600" imgH="457200" progId="Equation.DSMT4">
                  <p:embed/>
                  <p:pic>
                    <p:nvPicPr>
                      <p:cNvPr id="11" name="Object 10"/>
                      <p:cNvPicPr/>
                      <p:nvPr/>
                    </p:nvPicPr>
                    <p:blipFill>
                      <a:blip r:embed="rId6"/>
                      <a:stretch>
                        <a:fillRect/>
                      </a:stretch>
                    </p:blipFill>
                    <p:spPr>
                      <a:xfrm>
                        <a:off x="1660525" y="4983208"/>
                        <a:ext cx="6672263" cy="946150"/>
                      </a:xfrm>
                      <a:prstGeom prst="rect">
                        <a:avLst/>
                      </a:prstGeom>
                    </p:spPr>
                  </p:pic>
                </p:oleObj>
              </mc:Fallback>
            </mc:AlternateContent>
          </a:graphicData>
        </a:graphic>
      </p:graphicFrame>
    </p:spTree>
    <p:extLst>
      <p:ext uri="{BB962C8B-B14F-4D97-AF65-F5344CB8AC3E}">
        <p14:creationId xmlns:p14="http://schemas.microsoft.com/office/powerpoint/2010/main" val="1714572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IN" dirty="0"/>
              <a:t>Examples of Applying Select and Project Operations</a:t>
            </a:r>
            <a:endParaRPr lang="en-US" dirty="0"/>
          </a:p>
        </p:txBody>
      </p:sp>
      <p:sp>
        <p:nvSpPr>
          <p:cNvPr id="2" name="Text Placeholder 1"/>
          <p:cNvSpPr>
            <a:spLocks noGrp="1"/>
          </p:cNvSpPr>
          <p:nvPr>
            <p:ph type="body" idx="1"/>
          </p:nvPr>
        </p:nvSpPr>
        <p:spPr>
          <a:xfrm>
            <a:off x="457200" y="1600201"/>
            <a:ext cx="8229600" cy="446314"/>
          </a:xfrm>
        </p:spPr>
        <p:txBody>
          <a:bodyPr/>
          <a:lstStyle/>
          <a:p>
            <a:pPr marL="0" indent="0">
              <a:buNone/>
            </a:pPr>
            <a:r>
              <a:rPr lang="en-IN" sz="2000" b="1" dirty="0">
                <a:latin typeface="+mn-lt"/>
              </a:rPr>
              <a:t>Figure 8.1 </a:t>
            </a:r>
            <a:r>
              <a:rPr lang="en-IN" sz="2000" dirty="0">
                <a:latin typeface="+mn-lt"/>
              </a:rPr>
              <a:t>Results of SELECT and PROJECT operations</a:t>
            </a:r>
            <a:r>
              <a:rPr lang="en-IN" sz="2000" dirty="0" smtClean="0">
                <a:latin typeface="+mn-lt"/>
              </a:rPr>
              <a:t>.</a:t>
            </a:r>
            <a:endParaRPr lang="en-IN" sz="2000" dirty="0">
              <a:latin typeface="+mn-lt"/>
            </a:endParaRPr>
          </a:p>
        </p:txBody>
      </p:sp>
      <p:graphicFrame>
        <p:nvGraphicFramePr>
          <p:cNvPr id="4" name="Object 3" descr="a. sigma sub start expression left parenthesis  D no = 4 AND salary greater than sign 25000 right parenthesis OR left parenthesis D no = 5 AND Salary greater than sign 30000 left parenthesis EMPLOYEE right parenthesis . B. pi sub start expression L name  comma F name comma Salary end expression left parenthesis EMPLOYEE right parenthesis .c. pi sub start expression sex comma salary end expression left parenthesis EMPLOYEE right parenthesis ."/>
          <p:cNvGraphicFramePr>
            <a:graphicFrameLocks noChangeAspect="1"/>
          </p:cNvGraphicFramePr>
          <p:nvPr>
            <p:extLst>
              <p:ext uri="{D42A27DB-BD31-4B8C-83A1-F6EECF244321}">
                <p14:modId xmlns:p14="http://schemas.microsoft.com/office/powerpoint/2010/main" val="1548526056"/>
              </p:ext>
            </p:extLst>
          </p:nvPr>
        </p:nvGraphicFramePr>
        <p:xfrm>
          <a:off x="496888" y="2066925"/>
          <a:ext cx="6775450" cy="885825"/>
        </p:xfrm>
        <a:graphic>
          <a:graphicData uri="http://schemas.openxmlformats.org/presentationml/2006/ole">
            <mc:AlternateContent xmlns:mc="http://schemas.openxmlformats.org/markup-compatibility/2006">
              <mc:Choice xmlns:v="urn:schemas-microsoft-com:vml" Requires="v">
                <p:oleObj spid="_x0000_s37494" name="Equation" r:id="rId3" imgW="4076640" imgH="533160" progId="Equation.DSMT4">
                  <p:embed/>
                </p:oleObj>
              </mc:Choice>
              <mc:Fallback>
                <p:oleObj name="Equation" r:id="rId3" imgW="4076640" imgH="533160" progId="Equation.DSMT4">
                  <p:embed/>
                  <p:pic>
                    <p:nvPicPr>
                      <p:cNvPr id="0" name=""/>
                      <p:cNvPicPr/>
                      <p:nvPr/>
                    </p:nvPicPr>
                    <p:blipFill>
                      <a:blip r:embed="rId4"/>
                      <a:stretch>
                        <a:fillRect/>
                      </a:stretch>
                    </p:blipFill>
                    <p:spPr>
                      <a:xfrm>
                        <a:off x="496888" y="2066925"/>
                        <a:ext cx="6775450" cy="885825"/>
                      </a:xfrm>
                      <a:prstGeom prst="rect">
                        <a:avLst/>
                      </a:prstGeom>
                    </p:spPr>
                  </p:pic>
                </p:oleObj>
              </mc:Fallback>
            </mc:AlternateContent>
          </a:graphicData>
        </a:graphic>
      </p:graphicFrame>
      <p:pic>
        <p:nvPicPr>
          <p:cNvPr id="6" name="Picture 5" descr="Table A, has 3 rows and 10 columns. The columns have the following headings from left to right. F name, minit, L name, S s n, B date, Address, Sex, Salary, super dash s s n, D no. The row entries are as follows. Row 1. Franklin, T, Wong, 333445555, 1955.12.08, 638 Voss comma Houston comma TX, M, 40000, 888665555, 5. Row 2. Jennifer, S, Wallace, 987654321, 1941.06.20, 291 berry comma Bellaire comma T X, F, 43000, 888665555, 4. Row 3. Ramesh, K, Narayan, 666884444, 1962.09.15, 975 fire Oak comma humble comma T X, M, 38000, 33344555, 5.&#10;Table B has 8 rows and 3 columns. The columns have the following headings from left to right. L name, F name, Salary, . The row entries are as follows. Row 1. Smith, john, 30000. Row 2. Wong, Frankin, 40000. Row 3. Zelaya, Alicia, 25000. Row 4. Wallace, Jennifer, 43000. Row 5. Narayan, Ramesh, 38000. Row 6. English, Joyce, 25000. Row 7. jab bar, Ahmad, 25000. Row 8. Borg, James, 55000.&#10;Table C has 7 rows and 2 columns. The columns have the following headings from left to right. Sex, salary. The row entries are as follows. Row 1. M, 30000. Row 2. M, 40000. Row 3. F, 25000. Row 4. F, 43000. Row 5. M, 38000. Row 6. M, 25000. Row 7. M, 55000."/>
          <p:cNvPicPr>
            <a:picLocks noChangeAspect="1"/>
          </p:cNvPicPr>
          <p:nvPr/>
        </p:nvPicPr>
        <p:blipFill rotWithShape="1">
          <a:blip r:embed="rId5"/>
          <a:srcRect l="1007" t="878" r="1537"/>
          <a:stretch/>
        </p:blipFill>
        <p:spPr>
          <a:xfrm>
            <a:off x="1276350" y="3124199"/>
            <a:ext cx="6591300" cy="3086971"/>
          </a:xfrm>
          <a:prstGeom prst="rect">
            <a:avLst/>
          </a:prstGeom>
        </p:spPr>
      </p:pic>
    </p:spTree>
    <p:extLst>
      <p:ext uri="{BB962C8B-B14F-4D97-AF65-F5344CB8AC3E}">
        <p14:creationId xmlns:p14="http://schemas.microsoft.com/office/powerpoint/2010/main" val="119342818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Expressions</a:t>
            </a:r>
            <a:endParaRPr lang="en-US" dirty="0"/>
          </a:p>
        </p:txBody>
      </p:sp>
      <p:sp>
        <p:nvSpPr>
          <p:cNvPr id="9" name="Text Placeholder 8"/>
          <p:cNvSpPr>
            <a:spLocks noGrp="1"/>
          </p:cNvSpPr>
          <p:nvPr>
            <p:ph type="body" idx="1"/>
          </p:nvPr>
        </p:nvSpPr>
        <p:spPr/>
        <p:txBody>
          <a:bodyPr/>
          <a:lstStyle/>
          <a:p>
            <a:pPr eaLnBrk="1" hangingPunct="1"/>
            <a:r>
              <a:rPr lang="en-US" altLang="en-US" sz="2400" dirty="0">
                <a:latin typeface="+mn-lt"/>
              </a:rPr>
              <a:t>We may want to apply several relational algebra operations one after the other</a:t>
            </a:r>
          </a:p>
          <a:p>
            <a:pPr lvl="1"/>
            <a:r>
              <a:rPr lang="en-US" altLang="en-US" sz="2400" dirty="0">
                <a:latin typeface="+mn-lt"/>
              </a:rPr>
              <a:t>Either we can write the operations as a single </a:t>
            </a:r>
            <a:r>
              <a:rPr lang="en-US" altLang="en-US" sz="2400" b="1" dirty="0">
                <a:latin typeface="+mn-lt"/>
              </a:rPr>
              <a:t>relational algebra expression</a:t>
            </a:r>
            <a:r>
              <a:rPr lang="en-US" altLang="en-US" sz="2400" dirty="0">
                <a:latin typeface="+mn-lt"/>
              </a:rPr>
              <a:t> by nesting the operations, or</a:t>
            </a:r>
          </a:p>
          <a:p>
            <a:pPr lvl="1"/>
            <a:r>
              <a:rPr lang="en-US" altLang="en-US" sz="2400" dirty="0">
                <a:latin typeface="+mn-lt"/>
              </a:rPr>
              <a:t>We can apply one operation at a time and create </a:t>
            </a:r>
            <a:r>
              <a:rPr lang="en-US" altLang="en-US" sz="2400" b="1" dirty="0">
                <a:latin typeface="+mn-lt"/>
              </a:rPr>
              <a:t>intermediate result relations</a:t>
            </a:r>
            <a:r>
              <a:rPr lang="en-US" altLang="en-US" sz="2400" dirty="0">
                <a:latin typeface="+mn-lt"/>
              </a:rPr>
              <a:t>.</a:t>
            </a:r>
          </a:p>
          <a:p>
            <a:pPr eaLnBrk="1" hangingPunct="1"/>
            <a:r>
              <a:rPr lang="en-US" altLang="en-US" sz="2400" dirty="0">
                <a:latin typeface="+mn-lt"/>
              </a:rPr>
              <a:t>In the latter case, we must give names to the relations that hold the intermediate results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184009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24515"/>
            <a:ext cx="8229600" cy="1097279"/>
          </a:xfrm>
        </p:spPr>
        <p:txBody>
          <a:bodyPr/>
          <a:lstStyle/>
          <a:p>
            <a:r>
              <a:rPr lang="en-IN" dirty="0"/>
              <a:t>Single Expression Versus Sequence of Relational Operations (</a:t>
            </a:r>
            <a:r>
              <a:rPr lang="en-IN" dirty="0" smtClean="0"/>
              <a:t>Example)</a:t>
            </a:r>
            <a:endParaRPr lang="en-US" dirty="0"/>
          </a:p>
        </p:txBody>
      </p:sp>
      <p:sp>
        <p:nvSpPr>
          <p:cNvPr id="5" name="Text Placeholder 4"/>
          <p:cNvSpPr>
            <a:spLocks noGrp="1"/>
          </p:cNvSpPr>
          <p:nvPr>
            <p:ph type="body" idx="1"/>
          </p:nvPr>
        </p:nvSpPr>
        <p:spPr>
          <a:xfrm>
            <a:off x="457200" y="1600201"/>
            <a:ext cx="8229600" cy="1998440"/>
          </a:xfrm>
        </p:spPr>
        <p:txBody>
          <a:bodyPr/>
          <a:lstStyle/>
          <a:p>
            <a:pPr eaLnBrk="1" hangingPunct="1"/>
            <a:r>
              <a:rPr lang="en-US" altLang="en-US" sz="2200" dirty="0">
                <a:latin typeface="+mn-lt"/>
              </a:rPr>
              <a:t>To retrieve the first name, last name, and salary of all employees who work in department number 5, we must apply a select and a project operation</a:t>
            </a:r>
          </a:p>
          <a:p>
            <a:pPr eaLnBrk="1" hangingPunct="1"/>
            <a:r>
              <a:rPr lang="en-US" altLang="en-US" sz="2200" dirty="0">
                <a:latin typeface="+mn-lt"/>
              </a:rPr>
              <a:t>We can write a </a:t>
            </a:r>
            <a:r>
              <a:rPr lang="en-US" altLang="en-US" sz="2200" b="1" dirty="0">
                <a:latin typeface="+mn-lt"/>
              </a:rPr>
              <a:t>single relational algebra expression</a:t>
            </a:r>
            <a:r>
              <a:rPr lang="en-US" altLang="en-US" sz="2200" dirty="0">
                <a:latin typeface="+mn-lt"/>
              </a:rPr>
              <a:t> as follows</a:t>
            </a:r>
            <a:r>
              <a:rPr lang="en-US" altLang="en-US" sz="2200" dirty="0" smtClean="0">
                <a:latin typeface="+mn-lt"/>
              </a:rPr>
              <a:t>:</a:t>
            </a:r>
          </a:p>
          <a:p>
            <a:pPr lvl="1"/>
            <a:r>
              <a:rPr lang="en-US" altLang="en-US" sz="2200" dirty="0">
                <a:latin typeface="+mn-lt"/>
              </a:rPr>
              <a:t> </a:t>
            </a:r>
          </a:p>
        </p:txBody>
      </p:sp>
      <p:graphicFrame>
        <p:nvGraphicFramePr>
          <p:cNvPr id="7" name="Object 6" descr="pi sub F NAME comma L NAME COMMA SALARY left parenthesis sign sub start expression D N O = 5 left parenthesis EMPLOYEE right parenthesis right parenthesis"/>
          <p:cNvGraphicFramePr>
            <a:graphicFrameLocks noChangeAspect="1"/>
          </p:cNvGraphicFramePr>
          <p:nvPr>
            <p:extLst>
              <p:ext uri="{D42A27DB-BD31-4B8C-83A1-F6EECF244321}">
                <p14:modId xmlns:p14="http://schemas.microsoft.com/office/powerpoint/2010/main" val="3347519530"/>
              </p:ext>
            </p:extLst>
          </p:nvPr>
        </p:nvGraphicFramePr>
        <p:xfrm>
          <a:off x="1235022" y="3598641"/>
          <a:ext cx="4729033" cy="452872"/>
        </p:xfrm>
        <a:graphic>
          <a:graphicData uri="http://schemas.openxmlformats.org/presentationml/2006/ole">
            <mc:AlternateContent xmlns:mc="http://schemas.openxmlformats.org/markup-compatibility/2006">
              <mc:Choice xmlns:v="urn:schemas-microsoft-com:vml" Requires="v">
                <p:oleObj spid="_x0000_s57219" name="Equation" r:id="rId3" imgW="2654280" imgH="253800" progId="Equation.DSMT4">
                  <p:embed/>
                </p:oleObj>
              </mc:Choice>
              <mc:Fallback>
                <p:oleObj name="Equation" r:id="rId3" imgW="2654280" imgH="253800" progId="Equation.DSMT4">
                  <p:embed/>
                  <p:pic>
                    <p:nvPicPr>
                      <p:cNvPr id="7" name="Object 6"/>
                      <p:cNvPicPr/>
                      <p:nvPr/>
                    </p:nvPicPr>
                    <p:blipFill>
                      <a:blip r:embed="rId4"/>
                      <a:stretch>
                        <a:fillRect/>
                      </a:stretch>
                    </p:blipFill>
                    <p:spPr>
                      <a:xfrm>
                        <a:off x="1235022" y="3598641"/>
                        <a:ext cx="4729033" cy="452872"/>
                      </a:xfrm>
                      <a:prstGeom prst="rect">
                        <a:avLst/>
                      </a:prstGeom>
                    </p:spPr>
                  </p:pic>
                </p:oleObj>
              </mc:Fallback>
            </mc:AlternateContent>
          </a:graphicData>
        </a:graphic>
      </p:graphicFrame>
      <p:sp>
        <p:nvSpPr>
          <p:cNvPr id="6" name="Text Placeholder 5"/>
          <p:cNvSpPr>
            <a:spLocks noGrp="1"/>
          </p:cNvSpPr>
          <p:nvPr>
            <p:ph type="body" idx="2"/>
          </p:nvPr>
        </p:nvSpPr>
        <p:spPr>
          <a:xfrm>
            <a:off x="459728" y="4165685"/>
            <a:ext cx="8229600" cy="750673"/>
          </a:xfrm>
        </p:spPr>
        <p:txBody>
          <a:bodyPr/>
          <a:lstStyle/>
          <a:p>
            <a:r>
              <a:rPr lang="en-US" altLang="en-US" sz="2200" dirty="0" smtClean="0">
                <a:latin typeface="+mn-lt"/>
              </a:rPr>
              <a:t>OR We can explicitly show the </a:t>
            </a:r>
            <a:r>
              <a:rPr lang="en-US" altLang="en-US" sz="2200" b="1" dirty="0" smtClean="0">
                <a:latin typeface="+mn-lt"/>
              </a:rPr>
              <a:t>sequence</a:t>
            </a:r>
            <a:r>
              <a:rPr lang="en-US" altLang="en-US" sz="2200" i="1" dirty="0" smtClean="0">
                <a:latin typeface="+mn-lt"/>
              </a:rPr>
              <a:t> </a:t>
            </a:r>
            <a:r>
              <a:rPr lang="en-US" altLang="en-US" sz="2200" b="1" dirty="0" smtClean="0">
                <a:latin typeface="+mn-lt"/>
              </a:rPr>
              <a:t>of operations</a:t>
            </a:r>
            <a:r>
              <a:rPr lang="en-US" altLang="en-US" sz="2200" dirty="0" smtClean="0">
                <a:latin typeface="+mn-lt"/>
              </a:rPr>
              <a:t>, giving a name to each intermediate relation:</a:t>
            </a:r>
          </a:p>
          <a:p>
            <a:pPr lvl="1" eaLnBrk="1" hangingPunct="1"/>
            <a:r>
              <a:rPr lang="en-US" altLang="en-US" sz="2200" dirty="0">
                <a:latin typeface="+mn-lt"/>
              </a:rPr>
              <a:t> </a:t>
            </a:r>
          </a:p>
        </p:txBody>
      </p:sp>
      <p:graphicFrame>
        <p:nvGraphicFramePr>
          <p:cNvPr id="8" name="Object 7" descr="D E P 5 dash E M P S left arrow  sigma sub start expression D N O = 5 end expression  left parenthesis EMPLOYEE right parenthesis"/>
          <p:cNvGraphicFramePr>
            <a:graphicFrameLocks noChangeAspect="1"/>
          </p:cNvGraphicFramePr>
          <p:nvPr>
            <p:extLst>
              <p:ext uri="{D42A27DB-BD31-4B8C-83A1-F6EECF244321}">
                <p14:modId xmlns:p14="http://schemas.microsoft.com/office/powerpoint/2010/main" val="3036381153"/>
              </p:ext>
            </p:extLst>
          </p:nvPr>
        </p:nvGraphicFramePr>
        <p:xfrm>
          <a:off x="1244547" y="5036368"/>
          <a:ext cx="3896888" cy="353574"/>
        </p:xfrm>
        <a:graphic>
          <a:graphicData uri="http://schemas.openxmlformats.org/presentationml/2006/ole">
            <mc:AlternateContent xmlns:mc="http://schemas.openxmlformats.org/markup-compatibility/2006">
              <mc:Choice xmlns:v="urn:schemas-microsoft-com:vml" Requires="v">
                <p:oleObj spid="_x0000_s57220" name="Equation" r:id="rId5" imgW="2514600" imgH="228600" progId="Equation.DSMT4">
                  <p:embed/>
                </p:oleObj>
              </mc:Choice>
              <mc:Fallback>
                <p:oleObj name="Equation" r:id="rId5" imgW="2514600" imgH="228600" progId="Equation.DSMT4">
                  <p:embed/>
                  <p:pic>
                    <p:nvPicPr>
                      <p:cNvPr id="8" name="Object 7"/>
                      <p:cNvPicPr/>
                      <p:nvPr/>
                    </p:nvPicPr>
                    <p:blipFill>
                      <a:blip r:embed="rId6"/>
                      <a:stretch>
                        <a:fillRect/>
                      </a:stretch>
                    </p:blipFill>
                    <p:spPr>
                      <a:xfrm>
                        <a:off x="1244547" y="5036368"/>
                        <a:ext cx="3896888" cy="353574"/>
                      </a:xfrm>
                      <a:prstGeom prst="rect">
                        <a:avLst/>
                      </a:prstGeom>
                    </p:spPr>
                  </p:pic>
                </p:oleObj>
              </mc:Fallback>
            </mc:AlternateContent>
          </a:graphicData>
        </a:graphic>
      </p:graphicFrame>
      <p:sp>
        <p:nvSpPr>
          <p:cNvPr id="2" name="Content Placeholder 1"/>
          <p:cNvSpPr>
            <a:spLocks noGrp="1"/>
          </p:cNvSpPr>
          <p:nvPr>
            <p:ph sz="quarter" idx="13"/>
          </p:nvPr>
        </p:nvSpPr>
        <p:spPr>
          <a:xfrm>
            <a:off x="459728" y="5340527"/>
            <a:ext cx="847725" cy="838200"/>
          </a:xfrm>
        </p:spPr>
        <p:txBody>
          <a:bodyPr/>
          <a:lstStyle/>
          <a:p>
            <a:pPr lvl="1" indent="-284400"/>
            <a:r>
              <a:rPr lang="en-US" sz="2200" dirty="0"/>
              <a:t> </a:t>
            </a:r>
          </a:p>
        </p:txBody>
      </p:sp>
      <p:graphicFrame>
        <p:nvGraphicFramePr>
          <p:cNvPr id="10" name="Object 9" descr="RESULT left arrow pi sub start expression F NAME comma L NAME comma SALARY left parenthesis D E P 5 dash EMPS right parenthesis"/>
          <p:cNvGraphicFramePr>
            <a:graphicFrameLocks noChangeAspect="1"/>
          </p:cNvGraphicFramePr>
          <p:nvPr>
            <p:extLst>
              <p:ext uri="{D42A27DB-BD31-4B8C-83A1-F6EECF244321}">
                <p14:modId xmlns:p14="http://schemas.microsoft.com/office/powerpoint/2010/main" val="60251502"/>
              </p:ext>
            </p:extLst>
          </p:nvPr>
        </p:nvGraphicFramePr>
        <p:xfrm>
          <a:off x="1244547" y="5424705"/>
          <a:ext cx="4817664" cy="401901"/>
        </p:xfrm>
        <a:graphic>
          <a:graphicData uri="http://schemas.openxmlformats.org/presentationml/2006/ole">
            <mc:AlternateContent xmlns:mc="http://schemas.openxmlformats.org/markup-compatibility/2006">
              <mc:Choice xmlns:v="urn:schemas-microsoft-com:vml" Requires="v">
                <p:oleObj spid="_x0000_s57221" name="Equation" r:id="rId7" imgW="3047760" imgH="253800" progId="Equation.DSMT4">
                  <p:embed/>
                </p:oleObj>
              </mc:Choice>
              <mc:Fallback>
                <p:oleObj name="Equation" r:id="rId7" imgW="3047760" imgH="253800" progId="Equation.DSMT4">
                  <p:embed/>
                  <p:pic>
                    <p:nvPicPr>
                      <p:cNvPr id="10" name="Object 9"/>
                      <p:cNvPicPr/>
                      <p:nvPr/>
                    </p:nvPicPr>
                    <p:blipFill>
                      <a:blip r:embed="rId8"/>
                      <a:stretch>
                        <a:fillRect/>
                      </a:stretch>
                    </p:blipFill>
                    <p:spPr>
                      <a:xfrm>
                        <a:off x="1244547" y="5424705"/>
                        <a:ext cx="4817664" cy="401901"/>
                      </a:xfrm>
                      <a:prstGeom prst="rect">
                        <a:avLst/>
                      </a:prstGeom>
                    </p:spPr>
                  </p:pic>
                </p:oleObj>
              </mc:Fallback>
            </mc:AlternateContent>
          </a:graphicData>
        </a:graphic>
      </p:graphicFrame>
    </p:spTree>
    <p:extLst>
      <p:ext uri="{BB962C8B-B14F-4D97-AF65-F5344CB8AC3E}">
        <p14:creationId xmlns:p14="http://schemas.microsoft.com/office/powerpoint/2010/main" val="15670776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dirty="0"/>
              <a:t>Chapter Outline</a:t>
            </a:r>
            <a:endParaRPr lang="en-US" dirty="0"/>
          </a:p>
        </p:txBody>
      </p:sp>
      <p:sp>
        <p:nvSpPr>
          <p:cNvPr id="8" name="Text Placeholder 7"/>
          <p:cNvSpPr>
            <a:spLocks noGrp="1"/>
          </p:cNvSpPr>
          <p:nvPr>
            <p:ph type="body" idx="1"/>
          </p:nvPr>
        </p:nvSpPr>
        <p:spPr/>
        <p:txBody>
          <a:bodyPr/>
          <a:lstStyle/>
          <a:p>
            <a:pPr marL="0" indent="0" eaLnBrk="1" hangingPunct="1">
              <a:spcBef>
                <a:spcPts val="1000"/>
              </a:spcBef>
              <a:buNone/>
            </a:pPr>
            <a:r>
              <a:rPr lang="en-US" altLang="en-US" sz="2200" b="1" dirty="0" smtClean="0">
                <a:solidFill>
                  <a:schemeClr val="tx2"/>
                </a:solidFill>
                <a:latin typeface="+mn-lt"/>
              </a:rPr>
              <a:t>8.1</a:t>
            </a:r>
            <a:r>
              <a:rPr lang="en-US" altLang="en-US" sz="2200" dirty="0" smtClean="0">
                <a:latin typeface="+mn-lt"/>
              </a:rPr>
              <a:t> Relational </a:t>
            </a:r>
            <a:r>
              <a:rPr lang="en-US" altLang="en-US" sz="2200" dirty="0">
                <a:latin typeface="+mn-lt"/>
              </a:rPr>
              <a:t>Algebra</a:t>
            </a:r>
          </a:p>
          <a:p>
            <a:pPr lvl="1" eaLnBrk="1" hangingPunct="1"/>
            <a:r>
              <a:rPr lang="en-US" altLang="en-US" sz="2200" dirty="0">
                <a:latin typeface="+mn-lt"/>
              </a:rPr>
              <a:t>Unary Relational Operations </a:t>
            </a:r>
          </a:p>
          <a:p>
            <a:pPr lvl="1" eaLnBrk="1" hangingPunct="1"/>
            <a:r>
              <a:rPr lang="en-US" altLang="en-US" sz="2200" dirty="0">
                <a:latin typeface="+mn-lt"/>
              </a:rPr>
              <a:t>Relational Algebra Operations From Set Theory</a:t>
            </a:r>
          </a:p>
          <a:p>
            <a:pPr lvl="1" eaLnBrk="1" hangingPunct="1"/>
            <a:r>
              <a:rPr lang="en-US" altLang="en-US" sz="2200" dirty="0">
                <a:latin typeface="+mn-lt"/>
              </a:rPr>
              <a:t>Binary Relational Operations</a:t>
            </a:r>
          </a:p>
          <a:p>
            <a:pPr lvl="1" eaLnBrk="1" hangingPunct="1"/>
            <a:r>
              <a:rPr lang="en-US" altLang="en-US" sz="2200" dirty="0">
                <a:latin typeface="+mn-lt"/>
              </a:rPr>
              <a:t>Additional Relational Operations</a:t>
            </a:r>
          </a:p>
          <a:p>
            <a:pPr lvl="1" eaLnBrk="1" hangingPunct="1"/>
            <a:r>
              <a:rPr lang="en-US" altLang="en-US" sz="2200" dirty="0">
                <a:latin typeface="+mn-lt"/>
              </a:rPr>
              <a:t>Examples of Queries in Relational Algebra</a:t>
            </a:r>
          </a:p>
          <a:p>
            <a:pPr marL="0" indent="0" eaLnBrk="1" hangingPunct="1">
              <a:spcBef>
                <a:spcPts val="1000"/>
              </a:spcBef>
              <a:buNone/>
            </a:pPr>
            <a:r>
              <a:rPr lang="en-US" altLang="en-US" sz="2200" b="1" dirty="0" smtClean="0">
                <a:solidFill>
                  <a:schemeClr val="tx2"/>
                </a:solidFill>
                <a:latin typeface="+mn-lt"/>
              </a:rPr>
              <a:t>8.2</a:t>
            </a:r>
            <a:r>
              <a:rPr lang="en-US" altLang="en-US" sz="2200" dirty="0" smtClean="0">
                <a:latin typeface="+mn-lt"/>
              </a:rPr>
              <a:t> Relational </a:t>
            </a:r>
            <a:r>
              <a:rPr lang="en-US" altLang="en-US" sz="2200" dirty="0">
                <a:latin typeface="+mn-lt"/>
              </a:rPr>
              <a:t>Calculus</a:t>
            </a:r>
          </a:p>
          <a:p>
            <a:pPr lvl="1" eaLnBrk="1" hangingPunct="1"/>
            <a:r>
              <a:rPr lang="en-US" altLang="en-US" sz="2200" dirty="0">
                <a:latin typeface="+mn-lt"/>
              </a:rPr>
              <a:t>Tuple Relational Calculus</a:t>
            </a:r>
          </a:p>
          <a:p>
            <a:pPr lvl="1" eaLnBrk="1" hangingPunct="1"/>
            <a:r>
              <a:rPr lang="en-US" altLang="en-US" sz="2200" dirty="0">
                <a:latin typeface="+mn-lt"/>
              </a:rPr>
              <a:t>Domain Relational Calculus</a:t>
            </a:r>
          </a:p>
          <a:p>
            <a:pPr marL="0" indent="0" eaLnBrk="1" hangingPunct="1">
              <a:spcBef>
                <a:spcPts val="1000"/>
              </a:spcBef>
              <a:buNone/>
            </a:pPr>
            <a:r>
              <a:rPr lang="en-US" altLang="en-US" sz="2200" b="1" dirty="0" smtClean="0">
                <a:solidFill>
                  <a:schemeClr val="tx2"/>
                </a:solidFill>
                <a:latin typeface="+mn-lt"/>
              </a:rPr>
              <a:t>8.3</a:t>
            </a:r>
            <a:r>
              <a:rPr lang="en-US" altLang="en-US" sz="2200" dirty="0" smtClean="0">
                <a:latin typeface="+mn-lt"/>
              </a:rPr>
              <a:t> Example </a:t>
            </a:r>
            <a:r>
              <a:rPr lang="en-US" altLang="en-US" sz="2200" dirty="0">
                <a:latin typeface="+mn-lt"/>
              </a:rPr>
              <a:t>Database Application </a:t>
            </a:r>
            <a:r>
              <a:rPr lang="en-US" altLang="en-US" sz="2200" dirty="0" smtClean="0">
                <a:latin typeface="+mn-lt"/>
              </a:rPr>
              <a:t>(COMPANY)</a:t>
            </a:r>
            <a:endParaRPr lang="en-US" altLang="en-US" sz="2200" dirty="0">
              <a:latin typeface="+mn-lt"/>
            </a:endParaRPr>
          </a:p>
          <a:p>
            <a:pPr marL="0" indent="0" eaLnBrk="1" hangingPunct="1">
              <a:spcBef>
                <a:spcPts val="1000"/>
              </a:spcBef>
              <a:buNone/>
            </a:pPr>
            <a:r>
              <a:rPr lang="en-US" altLang="en-US" sz="2200" b="1" dirty="0" smtClean="0">
                <a:solidFill>
                  <a:schemeClr val="tx2"/>
                </a:solidFill>
                <a:latin typeface="+mn-lt"/>
              </a:rPr>
              <a:t>8.4</a:t>
            </a:r>
            <a:r>
              <a:rPr lang="en-US" altLang="en-US" sz="2200" dirty="0" smtClean="0">
                <a:latin typeface="+mn-lt"/>
              </a:rPr>
              <a:t> Overview </a:t>
            </a:r>
            <a:r>
              <a:rPr lang="en-US" altLang="en-US" sz="2200" dirty="0">
                <a:latin typeface="+mn-lt"/>
              </a:rPr>
              <a:t>of the </a:t>
            </a:r>
            <a:r>
              <a:rPr lang="en-US" altLang="en-US" sz="2200" dirty="0" smtClean="0">
                <a:latin typeface="+mn-lt"/>
              </a:rPr>
              <a:t>Q</a:t>
            </a:r>
            <a:r>
              <a:rPr lang="en-US" altLang="en-US" sz="100" dirty="0" smtClean="0">
                <a:latin typeface="+mn-lt"/>
              </a:rPr>
              <a:t>.</a:t>
            </a:r>
            <a:r>
              <a:rPr lang="en-US" altLang="en-US" sz="2200" dirty="0" smtClean="0">
                <a:latin typeface="+mn-lt"/>
              </a:rPr>
              <a:t>B</a:t>
            </a:r>
            <a:r>
              <a:rPr lang="en-US" altLang="en-US" sz="100" dirty="0" smtClean="0">
                <a:latin typeface="+mn-lt"/>
              </a:rPr>
              <a:t> </a:t>
            </a:r>
            <a:r>
              <a:rPr lang="en-US" altLang="en-US" sz="2200" dirty="0" smtClean="0">
                <a:latin typeface="+mn-lt"/>
              </a:rPr>
              <a:t>E </a:t>
            </a:r>
            <a:r>
              <a:rPr lang="en-US" altLang="en-US" sz="2200" dirty="0">
                <a:latin typeface="+mn-lt"/>
              </a:rPr>
              <a:t>language (appendix D</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Unary Relational Operations: </a:t>
            </a:r>
            <a:r>
              <a:rPr lang="en-US" altLang="en-US" sz="3200" dirty="0" smtClean="0"/>
              <a:t>RENAME </a:t>
            </a:r>
            <a:r>
              <a:rPr lang="en-US" altLang="en-US" sz="2000" b="0" dirty="0" smtClean="0"/>
              <a:t>(1 of 3)</a:t>
            </a:r>
            <a:endParaRPr lang="en-US" sz="2000" b="0" dirty="0"/>
          </a:p>
        </p:txBody>
      </p:sp>
      <p:sp>
        <p:nvSpPr>
          <p:cNvPr id="5" name="Text Placeholder 4"/>
          <p:cNvSpPr>
            <a:spLocks noGrp="1"/>
          </p:cNvSpPr>
          <p:nvPr>
            <p:ph type="body" idx="1"/>
          </p:nvPr>
        </p:nvSpPr>
        <p:spPr>
          <a:xfrm>
            <a:off x="457200" y="1600200"/>
            <a:ext cx="5505450" cy="523875"/>
          </a:xfrm>
        </p:spPr>
        <p:txBody>
          <a:bodyPr/>
          <a:lstStyle/>
          <a:p>
            <a:pPr eaLnBrk="1" hangingPunct="1"/>
            <a:r>
              <a:rPr lang="en-US" altLang="en-US" sz="2400" dirty="0">
                <a:latin typeface="+mn-lt"/>
              </a:rPr>
              <a:t>The </a:t>
            </a:r>
            <a:r>
              <a:rPr lang="en-US" altLang="en-US" sz="2400" dirty="0" smtClean="0">
                <a:latin typeface="+mn-lt"/>
              </a:rPr>
              <a:t>RENAME operator </a:t>
            </a:r>
            <a:r>
              <a:rPr lang="en-US" altLang="en-US" sz="2400" dirty="0">
                <a:latin typeface="+mn-lt"/>
              </a:rPr>
              <a:t>is denoted </a:t>
            </a:r>
            <a:r>
              <a:rPr lang="en-US" altLang="en-US" sz="2400" dirty="0" smtClean="0">
                <a:latin typeface="+mn-lt"/>
              </a:rPr>
              <a:t>by</a:t>
            </a:r>
            <a:endParaRPr lang="en-US" altLang="en-US" sz="2400" dirty="0">
              <a:latin typeface="+mn-lt"/>
              <a:sym typeface="Symbol" panose="05050102010706020507" pitchFamily="18" charset="2"/>
            </a:endParaRPr>
          </a:p>
        </p:txBody>
      </p:sp>
      <p:graphicFrame>
        <p:nvGraphicFramePr>
          <p:cNvPr id="3" name="Object 2" descr="rho left parenthesis rho right parenthesis"/>
          <p:cNvGraphicFramePr>
            <a:graphicFrameLocks noChangeAspect="1"/>
          </p:cNvGraphicFramePr>
          <p:nvPr>
            <p:extLst>
              <p:ext uri="{D42A27DB-BD31-4B8C-83A1-F6EECF244321}">
                <p14:modId xmlns:p14="http://schemas.microsoft.com/office/powerpoint/2010/main" val="1344819753"/>
              </p:ext>
            </p:extLst>
          </p:nvPr>
        </p:nvGraphicFramePr>
        <p:xfrm>
          <a:off x="5880100" y="1704975"/>
          <a:ext cx="996950" cy="419100"/>
        </p:xfrm>
        <a:graphic>
          <a:graphicData uri="http://schemas.openxmlformats.org/presentationml/2006/ole">
            <mc:AlternateContent xmlns:mc="http://schemas.openxmlformats.org/markup-compatibility/2006">
              <mc:Choice xmlns:v="urn:schemas-microsoft-com:vml" Requires="v">
                <p:oleObj spid="_x0000_s57641" name="Equation" r:id="rId3" imgW="482400" imgH="203040" progId="Equation.DSMT4">
                  <p:embed/>
                </p:oleObj>
              </mc:Choice>
              <mc:Fallback>
                <p:oleObj name="Equation" r:id="rId3" imgW="482400" imgH="203040" progId="Equation.DSMT4">
                  <p:embed/>
                  <p:pic>
                    <p:nvPicPr>
                      <p:cNvPr id="0" name=""/>
                      <p:cNvPicPr/>
                      <p:nvPr/>
                    </p:nvPicPr>
                    <p:blipFill>
                      <a:blip r:embed="rId4"/>
                      <a:stretch>
                        <a:fillRect/>
                      </a:stretch>
                    </p:blipFill>
                    <p:spPr>
                      <a:xfrm>
                        <a:off x="5880100" y="1704975"/>
                        <a:ext cx="996950" cy="419100"/>
                      </a:xfrm>
                      <a:prstGeom prst="rect">
                        <a:avLst/>
                      </a:prstGeom>
                    </p:spPr>
                  </p:pic>
                </p:oleObj>
              </mc:Fallback>
            </mc:AlternateContent>
          </a:graphicData>
        </a:graphic>
      </p:graphicFrame>
      <p:sp>
        <p:nvSpPr>
          <p:cNvPr id="4" name="Text Placeholder 3"/>
          <p:cNvSpPr>
            <a:spLocks noGrp="1"/>
          </p:cNvSpPr>
          <p:nvPr>
            <p:ph type="body" idx="2"/>
          </p:nvPr>
        </p:nvSpPr>
        <p:spPr>
          <a:xfrm>
            <a:off x="457200" y="2124075"/>
            <a:ext cx="8229600" cy="2163763"/>
          </a:xfrm>
        </p:spPr>
        <p:txBody>
          <a:bodyPr/>
          <a:lstStyle/>
          <a:p>
            <a:pPr eaLnBrk="1" hangingPunct="1"/>
            <a:r>
              <a:rPr lang="en-US" altLang="en-US" sz="2400" dirty="0">
                <a:latin typeface="+mn-lt"/>
              </a:rPr>
              <a:t>In some cases, we may want to </a:t>
            </a:r>
            <a:r>
              <a:rPr lang="en-US" altLang="en-US" sz="2400" b="1" dirty="0">
                <a:latin typeface="+mn-lt"/>
              </a:rPr>
              <a:t>rename</a:t>
            </a:r>
            <a:r>
              <a:rPr lang="en-US" altLang="en-US" sz="2400" i="1" dirty="0">
                <a:latin typeface="+mn-lt"/>
              </a:rPr>
              <a:t> </a:t>
            </a:r>
            <a:r>
              <a:rPr lang="en-US" altLang="en-US" sz="2400" dirty="0">
                <a:latin typeface="+mn-lt"/>
              </a:rPr>
              <a:t>the attributes of a relation or the relation name or both</a:t>
            </a:r>
          </a:p>
          <a:p>
            <a:pPr lvl="1" eaLnBrk="1" hangingPunct="1"/>
            <a:r>
              <a:rPr lang="en-US" altLang="en-US" sz="2400" dirty="0">
                <a:latin typeface="+mn-lt"/>
              </a:rPr>
              <a:t>Useful when a query requires multiple operations</a:t>
            </a:r>
          </a:p>
          <a:p>
            <a:pPr lvl="1" eaLnBrk="1" hangingPunct="1"/>
            <a:r>
              <a:rPr lang="en-US" altLang="en-US" sz="2400" dirty="0">
                <a:latin typeface="+mn-lt"/>
              </a:rPr>
              <a:t>Necessary in some cases (see JOIN operation later</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18374089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sz="3200" dirty="0"/>
              <a:t>Unary Relational Operations: </a:t>
            </a:r>
            <a:r>
              <a:rPr lang="en-US" altLang="en-US" sz="3200" dirty="0" smtClean="0"/>
              <a:t>RENAME </a:t>
            </a:r>
            <a:r>
              <a:rPr lang="en-US" altLang="en-US" sz="2000" b="0" dirty="0" smtClean="0"/>
              <a:t>(2 </a:t>
            </a:r>
            <a:r>
              <a:rPr lang="en-US" altLang="en-US" sz="2000" b="0" dirty="0"/>
              <a:t>of 3)</a:t>
            </a:r>
            <a:endParaRPr lang="en-US" sz="2000" dirty="0"/>
          </a:p>
        </p:txBody>
      </p:sp>
      <p:sp>
        <p:nvSpPr>
          <p:cNvPr id="5" name="Text Placeholder 4"/>
          <p:cNvSpPr>
            <a:spLocks noGrp="1"/>
          </p:cNvSpPr>
          <p:nvPr>
            <p:ph type="body" idx="1"/>
          </p:nvPr>
        </p:nvSpPr>
        <p:spPr>
          <a:xfrm>
            <a:off x="457200" y="1600201"/>
            <a:ext cx="4467225" cy="533400"/>
          </a:xfrm>
        </p:spPr>
        <p:txBody>
          <a:bodyPr/>
          <a:lstStyle/>
          <a:p>
            <a:r>
              <a:rPr lang="en-US" altLang="en-US" sz="2200" dirty="0">
                <a:latin typeface="+mn-lt"/>
              </a:rPr>
              <a:t>The general RENAME </a:t>
            </a:r>
            <a:r>
              <a:rPr lang="en-US" altLang="en-US" sz="2200" dirty="0" smtClean="0">
                <a:latin typeface="+mn-lt"/>
              </a:rPr>
              <a:t>operation</a:t>
            </a:r>
            <a:endParaRPr lang="en-US" altLang="en-US" sz="2200" dirty="0">
              <a:latin typeface="+mn-lt"/>
            </a:endParaRPr>
          </a:p>
        </p:txBody>
      </p:sp>
      <p:graphicFrame>
        <p:nvGraphicFramePr>
          <p:cNvPr id="18" name="Object 17" descr="rho"/>
          <p:cNvGraphicFramePr>
            <a:graphicFrameLocks noChangeAspect="1"/>
          </p:cNvGraphicFramePr>
          <p:nvPr>
            <p:extLst>
              <p:ext uri="{D42A27DB-BD31-4B8C-83A1-F6EECF244321}">
                <p14:modId xmlns:p14="http://schemas.microsoft.com/office/powerpoint/2010/main" val="1081561855"/>
              </p:ext>
            </p:extLst>
          </p:nvPr>
        </p:nvGraphicFramePr>
        <p:xfrm>
          <a:off x="4872642" y="1735535"/>
          <a:ext cx="242617" cy="315402"/>
        </p:xfrm>
        <a:graphic>
          <a:graphicData uri="http://schemas.openxmlformats.org/presentationml/2006/ole">
            <mc:AlternateContent xmlns:mc="http://schemas.openxmlformats.org/markup-compatibility/2006">
              <mc:Choice xmlns:v="urn:schemas-microsoft-com:vml" Requires="v">
                <p:oleObj spid="_x0000_s82273" name="Equation" r:id="rId3" imgW="126720" imgH="164880" progId="Equation.DSMT4">
                  <p:embed/>
                </p:oleObj>
              </mc:Choice>
              <mc:Fallback>
                <p:oleObj name="Equation" r:id="rId3" imgW="126720" imgH="164880" progId="Equation.DSMT4">
                  <p:embed/>
                  <p:pic>
                    <p:nvPicPr>
                      <p:cNvPr id="0" name=""/>
                      <p:cNvPicPr/>
                      <p:nvPr/>
                    </p:nvPicPr>
                    <p:blipFill>
                      <a:blip r:embed="rId4"/>
                      <a:stretch>
                        <a:fillRect/>
                      </a:stretch>
                    </p:blipFill>
                    <p:spPr>
                      <a:xfrm>
                        <a:off x="4872642" y="1735535"/>
                        <a:ext cx="242617" cy="315402"/>
                      </a:xfrm>
                      <a:prstGeom prst="rect">
                        <a:avLst/>
                      </a:prstGeom>
                    </p:spPr>
                  </p:pic>
                </p:oleObj>
              </mc:Fallback>
            </mc:AlternateContent>
          </a:graphicData>
        </a:graphic>
      </p:graphicFrame>
      <p:sp>
        <p:nvSpPr>
          <p:cNvPr id="17" name="Content Placeholder 16"/>
          <p:cNvSpPr>
            <a:spLocks noGrp="1"/>
          </p:cNvSpPr>
          <p:nvPr>
            <p:ph sz="quarter" idx="13"/>
          </p:nvPr>
        </p:nvSpPr>
        <p:spPr>
          <a:xfrm>
            <a:off x="457200" y="1580580"/>
            <a:ext cx="8229600" cy="753106"/>
          </a:xfrm>
        </p:spPr>
        <p:txBody>
          <a:bodyPr/>
          <a:lstStyle/>
          <a:p>
            <a:pPr marL="314325" indent="4352925">
              <a:buNone/>
            </a:pPr>
            <a:r>
              <a:rPr lang="en-US" altLang="en-US" sz="2200" dirty="0">
                <a:latin typeface="+mn-lt"/>
              </a:rPr>
              <a:t>can be expressed by any of the following forms:</a:t>
            </a:r>
          </a:p>
          <a:p>
            <a:pPr lvl="1" indent="-284400"/>
            <a:r>
              <a:rPr lang="en-US" altLang="en-US" sz="2200" dirty="0">
                <a:latin typeface="+mn-lt"/>
              </a:rPr>
              <a:t> </a:t>
            </a:r>
          </a:p>
        </p:txBody>
      </p:sp>
      <p:graphicFrame>
        <p:nvGraphicFramePr>
          <p:cNvPr id="11" name="Object 10" descr="rho sub start expression S left parenthesis B sub 1 comma B sub 2 comma ellipse comma b sub n right parenthesis end expression left parenthesis  R right parenthesis changes both colon"/>
          <p:cNvGraphicFramePr>
            <a:graphicFrameLocks noChangeAspect="1"/>
          </p:cNvGraphicFramePr>
          <p:nvPr>
            <p:extLst>
              <p:ext uri="{D42A27DB-BD31-4B8C-83A1-F6EECF244321}">
                <p14:modId xmlns:p14="http://schemas.microsoft.com/office/powerpoint/2010/main" val="3372333886"/>
              </p:ext>
            </p:extLst>
          </p:nvPr>
        </p:nvGraphicFramePr>
        <p:xfrm>
          <a:off x="1257771" y="2362642"/>
          <a:ext cx="3747895" cy="459773"/>
        </p:xfrm>
        <a:graphic>
          <a:graphicData uri="http://schemas.openxmlformats.org/presentationml/2006/ole">
            <mc:AlternateContent xmlns:mc="http://schemas.openxmlformats.org/markup-compatibility/2006">
              <mc:Choice xmlns:v="urn:schemas-microsoft-com:vml" Requires="v">
                <p:oleObj spid="_x0000_s82274" name="Equation" r:id="rId5" imgW="2070000" imgH="253800" progId="Equation.DSMT4">
                  <p:embed/>
                </p:oleObj>
              </mc:Choice>
              <mc:Fallback>
                <p:oleObj name="Equation" r:id="rId5" imgW="2070000" imgH="253800" progId="Equation.DSMT4">
                  <p:embed/>
                  <p:pic>
                    <p:nvPicPr>
                      <p:cNvPr id="0" name=""/>
                      <p:cNvPicPr/>
                      <p:nvPr/>
                    </p:nvPicPr>
                    <p:blipFill>
                      <a:blip r:embed="rId6"/>
                      <a:stretch>
                        <a:fillRect/>
                      </a:stretch>
                    </p:blipFill>
                    <p:spPr>
                      <a:xfrm>
                        <a:off x="1257771" y="2362642"/>
                        <a:ext cx="3747895" cy="459773"/>
                      </a:xfrm>
                      <a:prstGeom prst="rect">
                        <a:avLst/>
                      </a:prstGeom>
                    </p:spPr>
                  </p:pic>
                </p:oleObj>
              </mc:Fallback>
            </mc:AlternateContent>
          </a:graphicData>
        </a:graphic>
      </p:graphicFrame>
      <p:sp>
        <p:nvSpPr>
          <p:cNvPr id="7" name="Content Placeholder 6"/>
          <p:cNvSpPr>
            <a:spLocks noGrp="1"/>
          </p:cNvSpPr>
          <p:nvPr>
            <p:ph sz="quarter" idx="14"/>
          </p:nvPr>
        </p:nvSpPr>
        <p:spPr>
          <a:xfrm>
            <a:off x="452437" y="2769315"/>
            <a:ext cx="8232775" cy="1008707"/>
          </a:xfrm>
        </p:spPr>
        <p:txBody>
          <a:bodyPr/>
          <a:lstStyle/>
          <a:p>
            <a:pPr lvl="2" indent="-230400" eaLnBrk="1" hangingPunct="1"/>
            <a:r>
              <a:rPr lang="en-US" altLang="en-US" sz="2200" dirty="0">
                <a:latin typeface="+mn-lt"/>
                <a:sym typeface="Symbol" panose="05050102010706020507" pitchFamily="18" charset="2"/>
              </a:rPr>
              <a:t>the relation name to S, </a:t>
            </a:r>
            <a:r>
              <a:rPr lang="en-US" altLang="en-US" sz="2200" b="1" dirty="0">
                <a:latin typeface="+mn-lt"/>
                <a:sym typeface="Symbol" panose="05050102010706020507" pitchFamily="18" charset="2"/>
              </a:rPr>
              <a:t>and </a:t>
            </a:r>
          </a:p>
          <a:p>
            <a:pPr lvl="2" indent="-230400" eaLnBrk="1" hangingPunct="1"/>
            <a:r>
              <a:rPr lang="en-US" altLang="en-US" sz="2200" dirty="0">
                <a:latin typeface="+mn-lt"/>
                <a:sym typeface="Symbol" panose="05050102010706020507" pitchFamily="18" charset="2"/>
              </a:rPr>
              <a:t>the column (attribute) </a:t>
            </a:r>
            <a:r>
              <a:rPr lang="en-US" altLang="en-US" sz="2200" dirty="0" smtClean="0">
                <a:latin typeface="+mn-lt"/>
                <a:sym typeface="Symbol" panose="05050102010706020507" pitchFamily="18" charset="2"/>
              </a:rPr>
              <a:t>names to</a:t>
            </a:r>
            <a:endParaRPr lang="en-US" altLang="en-US" sz="2200" i="1" dirty="0" smtClean="0">
              <a:latin typeface="+mn-lt"/>
              <a:sym typeface="Symbol" panose="05050102010706020507" pitchFamily="18" charset="2"/>
            </a:endParaRPr>
          </a:p>
        </p:txBody>
      </p:sp>
      <p:pic>
        <p:nvPicPr>
          <p:cNvPr id="8" name="Picture 7" descr="B sub 1 comma B sub 2 comma ellipse B sub n right parenthesis"/>
          <p:cNvPicPr>
            <a:picLocks noChangeAspect="1"/>
          </p:cNvPicPr>
          <p:nvPr/>
        </p:nvPicPr>
        <p:blipFill rotWithShape="1">
          <a:blip r:embed="rId7"/>
          <a:srcRect l="5646" t="13939" r="3312" b="20212"/>
          <a:stretch/>
        </p:blipFill>
        <p:spPr>
          <a:xfrm>
            <a:off x="5580798" y="3278217"/>
            <a:ext cx="1544656" cy="356460"/>
          </a:xfrm>
          <a:prstGeom prst="rect">
            <a:avLst/>
          </a:prstGeom>
        </p:spPr>
      </p:pic>
      <p:sp>
        <p:nvSpPr>
          <p:cNvPr id="16" name="Content Placeholder 15"/>
          <p:cNvSpPr>
            <a:spLocks noGrp="1"/>
          </p:cNvSpPr>
          <p:nvPr>
            <p:ph sz="quarter" idx="15"/>
          </p:nvPr>
        </p:nvSpPr>
        <p:spPr>
          <a:xfrm>
            <a:off x="460375" y="3613526"/>
            <a:ext cx="797506" cy="550863"/>
          </a:xfrm>
        </p:spPr>
        <p:txBody>
          <a:bodyPr/>
          <a:lstStyle/>
          <a:p>
            <a:pPr lvl="1"/>
            <a:r>
              <a:rPr lang="en-US" sz="2200" dirty="0">
                <a:latin typeface="+mn-lt"/>
              </a:rPr>
              <a:t> </a:t>
            </a:r>
          </a:p>
        </p:txBody>
      </p:sp>
      <p:graphicFrame>
        <p:nvGraphicFramePr>
          <p:cNvPr id="12" name="Object 11" descr="rho sub start expression s end expression right parenthesis left parenthesis R right  parenthesis changes colon"/>
          <p:cNvGraphicFramePr>
            <a:graphicFrameLocks noChangeAspect="1"/>
          </p:cNvGraphicFramePr>
          <p:nvPr>
            <p:extLst>
              <p:ext uri="{D42A27DB-BD31-4B8C-83A1-F6EECF244321}">
                <p14:modId xmlns:p14="http://schemas.microsoft.com/office/powerpoint/2010/main" val="2418303781"/>
              </p:ext>
            </p:extLst>
          </p:nvPr>
        </p:nvGraphicFramePr>
        <p:xfrm>
          <a:off x="1257881" y="3639916"/>
          <a:ext cx="2063750" cy="468312"/>
        </p:xfrm>
        <a:graphic>
          <a:graphicData uri="http://schemas.openxmlformats.org/presentationml/2006/ole">
            <mc:AlternateContent xmlns:mc="http://schemas.openxmlformats.org/markup-compatibility/2006">
              <mc:Choice xmlns:v="urn:schemas-microsoft-com:vml" Requires="v">
                <p:oleObj spid="_x0000_s82275" name="Equation" r:id="rId8" imgW="1117440" imgH="253800" progId="Equation.DSMT4">
                  <p:embed/>
                </p:oleObj>
              </mc:Choice>
              <mc:Fallback>
                <p:oleObj name="Equation" r:id="rId8" imgW="1117440" imgH="253800" progId="Equation.DSMT4">
                  <p:embed/>
                  <p:pic>
                    <p:nvPicPr>
                      <p:cNvPr id="11" name="Object 10"/>
                      <p:cNvPicPr/>
                      <p:nvPr/>
                    </p:nvPicPr>
                    <p:blipFill>
                      <a:blip r:embed="rId9"/>
                      <a:stretch>
                        <a:fillRect/>
                      </a:stretch>
                    </p:blipFill>
                    <p:spPr>
                      <a:xfrm>
                        <a:off x="1257881" y="3639916"/>
                        <a:ext cx="2063750" cy="468312"/>
                      </a:xfrm>
                      <a:prstGeom prst="rect">
                        <a:avLst/>
                      </a:prstGeom>
                    </p:spPr>
                  </p:pic>
                </p:oleObj>
              </mc:Fallback>
            </mc:AlternateContent>
          </a:graphicData>
        </a:graphic>
      </p:graphicFrame>
      <p:sp>
        <p:nvSpPr>
          <p:cNvPr id="9" name="Content Placeholder 8"/>
          <p:cNvSpPr>
            <a:spLocks noGrp="1"/>
          </p:cNvSpPr>
          <p:nvPr>
            <p:ph sz="quarter" idx="16"/>
          </p:nvPr>
        </p:nvSpPr>
        <p:spPr>
          <a:xfrm>
            <a:off x="457200" y="4065454"/>
            <a:ext cx="8229600" cy="771106"/>
          </a:xfrm>
        </p:spPr>
        <p:txBody>
          <a:bodyPr/>
          <a:lstStyle/>
          <a:p>
            <a:pPr lvl="2" indent="-230400"/>
            <a:r>
              <a:rPr lang="en-US" altLang="en-US" sz="2200" dirty="0">
                <a:latin typeface="+mn-lt"/>
                <a:sym typeface="Symbol" panose="05050102010706020507" pitchFamily="18" charset="2"/>
              </a:rPr>
              <a:t>the </a:t>
            </a:r>
            <a:r>
              <a:rPr lang="en-US" altLang="en-US" sz="2200" b="1" dirty="0">
                <a:latin typeface="+mn-lt"/>
                <a:sym typeface="Symbol" panose="05050102010706020507" pitchFamily="18" charset="2"/>
              </a:rPr>
              <a:t>relation name </a:t>
            </a:r>
            <a:r>
              <a:rPr lang="en-US" altLang="en-US" sz="2200" dirty="0">
                <a:latin typeface="+mn-lt"/>
                <a:sym typeface="Symbol" panose="05050102010706020507" pitchFamily="18" charset="2"/>
              </a:rPr>
              <a:t>only to </a:t>
            </a:r>
            <a:r>
              <a:rPr lang="en-US" altLang="en-US" sz="2200" dirty="0" smtClean="0">
                <a:latin typeface="+mn-lt"/>
                <a:sym typeface="Symbol" panose="05050102010706020507" pitchFamily="18" charset="2"/>
              </a:rPr>
              <a:t>S</a:t>
            </a:r>
            <a:endParaRPr lang="en-US" altLang="en-US" sz="2200" b="1" dirty="0" smtClean="0">
              <a:latin typeface="+mn-lt"/>
            </a:endParaRPr>
          </a:p>
          <a:p>
            <a:pPr marL="741600" lvl="3" indent="-284400"/>
            <a:r>
              <a:rPr lang="en-US" altLang="en-US" sz="2200" b="1" dirty="0">
                <a:latin typeface="+mn-lt"/>
              </a:rPr>
              <a:t> </a:t>
            </a:r>
            <a:endParaRPr lang="en-US" altLang="en-US" sz="2200" dirty="0">
              <a:latin typeface="+mn-lt"/>
            </a:endParaRPr>
          </a:p>
        </p:txBody>
      </p:sp>
      <p:graphicFrame>
        <p:nvGraphicFramePr>
          <p:cNvPr id="13" name="Object 12" descr="rho sub start expression left parenthesis B sub 1 comma B sub 2 comma ellipse  right parenthesis end expression left parenthesis  R right parenthesis  changes  colon"/>
          <p:cNvGraphicFramePr>
            <a:graphicFrameLocks noChangeAspect="1"/>
          </p:cNvGraphicFramePr>
          <p:nvPr>
            <p:extLst>
              <p:ext uri="{D42A27DB-BD31-4B8C-83A1-F6EECF244321}">
                <p14:modId xmlns:p14="http://schemas.microsoft.com/office/powerpoint/2010/main" val="4066396139"/>
              </p:ext>
            </p:extLst>
          </p:nvPr>
        </p:nvGraphicFramePr>
        <p:xfrm>
          <a:off x="1257881" y="4511141"/>
          <a:ext cx="3089494" cy="464371"/>
        </p:xfrm>
        <a:graphic>
          <a:graphicData uri="http://schemas.openxmlformats.org/presentationml/2006/ole">
            <mc:AlternateContent xmlns:mc="http://schemas.openxmlformats.org/markup-compatibility/2006">
              <mc:Choice xmlns:v="urn:schemas-microsoft-com:vml" Requires="v">
                <p:oleObj spid="_x0000_s82276" name="Equation" r:id="rId10" imgW="1688760" imgH="253800" progId="Equation.DSMT4">
                  <p:embed/>
                </p:oleObj>
              </mc:Choice>
              <mc:Fallback>
                <p:oleObj name="Equation" r:id="rId10" imgW="1688760" imgH="253800" progId="Equation.DSMT4">
                  <p:embed/>
                  <p:pic>
                    <p:nvPicPr>
                      <p:cNvPr id="11" name="Object 10"/>
                      <p:cNvPicPr/>
                      <p:nvPr/>
                    </p:nvPicPr>
                    <p:blipFill>
                      <a:blip r:embed="rId11"/>
                      <a:stretch>
                        <a:fillRect/>
                      </a:stretch>
                    </p:blipFill>
                    <p:spPr>
                      <a:xfrm>
                        <a:off x="1257881" y="4511141"/>
                        <a:ext cx="3089494" cy="464371"/>
                      </a:xfrm>
                      <a:prstGeom prst="rect">
                        <a:avLst/>
                      </a:prstGeom>
                    </p:spPr>
                  </p:pic>
                </p:oleObj>
              </mc:Fallback>
            </mc:AlternateContent>
          </a:graphicData>
        </a:graphic>
      </p:graphicFrame>
      <p:sp>
        <p:nvSpPr>
          <p:cNvPr id="10" name="Content Placeholder 9"/>
          <p:cNvSpPr>
            <a:spLocks noGrp="1"/>
          </p:cNvSpPr>
          <p:nvPr>
            <p:ph sz="quarter" idx="17"/>
          </p:nvPr>
        </p:nvSpPr>
        <p:spPr>
          <a:xfrm>
            <a:off x="452437" y="4955483"/>
            <a:ext cx="6057900" cy="500063"/>
          </a:xfrm>
        </p:spPr>
        <p:txBody>
          <a:bodyPr/>
          <a:lstStyle/>
          <a:p>
            <a:pPr lvl="2" indent="-230400"/>
            <a:r>
              <a:rPr lang="en-US" altLang="en-US" sz="2200" dirty="0">
                <a:latin typeface="+mn-lt"/>
                <a:sym typeface="Symbol" panose="05050102010706020507" pitchFamily="18" charset="2"/>
              </a:rPr>
              <a:t>the </a:t>
            </a:r>
            <a:r>
              <a:rPr lang="en-US" altLang="en-US" sz="2200" b="1" dirty="0">
                <a:latin typeface="+mn-lt"/>
                <a:sym typeface="Symbol" panose="05050102010706020507" pitchFamily="18" charset="2"/>
              </a:rPr>
              <a:t>column</a:t>
            </a:r>
            <a:r>
              <a:rPr lang="en-US" altLang="en-US" sz="2200" i="1" dirty="0">
                <a:latin typeface="+mn-lt"/>
                <a:sym typeface="Symbol" panose="05050102010706020507" pitchFamily="18" charset="2"/>
              </a:rPr>
              <a:t> </a:t>
            </a:r>
            <a:r>
              <a:rPr lang="en-US" altLang="en-US" sz="2200" b="1" dirty="0">
                <a:latin typeface="+mn-lt"/>
                <a:sym typeface="Symbol" panose="05050102010706020507" pitchFamily="18" charset="2"/>
              </a:rPr>
              <a:t>(attribute) names</a:t>
            </a:r>
            <a:r>
              <a:rPr lang="en-US" altLang="en-US" sz="2200" dirty="0">
                <a:latin typeface="+mn-lt"/>
                <a:sym typeface="Symbol" panose="05050102010706020507" pitchFamily="18" charset="2"/>
              </a:rPr>
              <a:t> only </a:t>
            </a:r>
            <a:r>
              <a:rPr lang="en-US" altLang="en-US" sz="2200" dirty="0" smtClean="0">
                <a:latin typeface="+mn-lt"/>
                <a:sym typeface="Symbol" panose="05050102010706020507" pitchFamily="18" charset="2"/>
              </a:rPr>
              <a:t>to</a:t>
            </a:r>
            <a:endParaRPr lang="en-US" sz="2400" baseline="-25000" dirty="0"/>
          </a:p>
        </p:txBody>
      </p:sp>
      <p:pic>
        <p:nvPicPr>
          <p:cNvPr id="14" name="Picture 13" descr="B sub 1 comma B sub 2 comma ellipse B sub n"/>
          <p:cNvPicPr>
            <a:picLocks noChangeAspect="1"/>
          </p:cNvPicPr>
          <p:nvPr/>
        </p:nvPicPr>
        <p:blipFill rotWithShape="1">
          <a:blip r:embed="rId12"/>
          <a:srcRect l="7397" t="17373" r="3895" b="18607"/>
          <a:stretch/>
        </p:blipFill>
        <p:spPr>
          <a:xfrm>
            <a:off x="6448425" y="5089387"/>
            <a:ext cx="1550653" cy="357057"/>
          </a:xfrm>
          <a:prstGeom prst="rect">
            <a:avLst/>
          </a:prstGeom>
        </p:spPr>
      </p:pic>
    </p:spTree>
    <p:extLst>
      <p:ext uri="{BB962C8B-B14F-4D97-AF65-F5344CB8AC3E}">
        <p14:creationId xmlns:p14="http://schemas.microsoft.com/office/powerpoint/2010/main" val="142857381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32775" cy="1097279"/>
          </a:xfrm>
        </p:spPr>
        <p:txBody>
          <a:bodyPr/>
          <a:lstStyle/>
          <a:p>
            <a:r>
              <a:rPr lang="en-US" altLang="en-US" sz="3200" dirty="0"/>
              <a:t>Unary Relational Operations: </a:t>
            </a:r>
            <a:r>
              <a:rPr lang="en-US" altLang="en-US" sz="3200" dirty="0" smtClean="0"/>
              <a:t>RENAME </a:t>
            </a:r>
            <a:r>
              <a:rPr lang="en-US" altLang="en-US" sz="2000" b="0" dirty="0" smtClean="0"/>
              <a:t>(3 </a:t>
            </a:r>
            <a:r>
              <a:rPr lang="en-US" altLang="en-US" sz="2000" b="0" dirty="0"/>
              <a:t>of </a:t>
            </a:r>
            <a:r>
              <a:rPr lang="en-US" altLang="en-US" sz="2000" b="0" dirty="0" smtClean="0"/>
              <a:t>3)</a:t>
            </a:r>
            <a:endParaRPr lang="en-US" sz="2000" dirty="0"/>
          </a:p>
        </p:txBody>
      </p:sp>
      <p:sp>
        <p:nvSpPr>
          <p:cNvPr id="3" name="Text Placeholder 2"/>
          <p:cNvSpPr>
            <a:spLocks noGrp="1"/>
          </p:cNvSpPr>
          <p:nvPr>
            <p:ph type="body" idx="1"/>
          </p:nvPr>
        </p:nvSpPr>
        <p:spPr>
          <a:xfrm>
            <a:off x="457200" y="1600200"/>
            <a:ext cx="8229600" cy="1092875"/>
          </a:xfrm>
        </p:spPr>
        <p:txBody>
          <a:bodyPr/>
          <a:lstStyle/>
          <a:p>
            <a:pPr eaLnBrk="1" hangingPunct="1">
              <a:defRPr/>
            </a:pPr>
            <a:r>
              <a:rPr lang="en-US" altLang="en-US" sz="2000" dirty="0">
                <a:latin typeface="+mn-lt"/>
              </a:rPr>
              <a:t>For convenience, we also use a </a:t>
            </a:r>
            <a:r>
              <a:rPr lang="en-US" altLang="en-US" sz="2000" b="1" dirty="0">
                <a:latin typeface="+mn-lt"/>
              </a:rPr>
              <a:t>shorthand</a:t>
            </a:r>
            <a:r>
              <a:rPr lang="en-US" altLang="en-US" sz="2000" dirty="0">
                <a:latin typeface="+mn-lt"/>
              </a:rPr>
              <a:t> for renaming attributes in an intermediate relation:</a:t>
            </a:r>
          </a:p>
          <a:p>
            <a:pPr lvl="1" indent="-284400" eaLnBrk="1" hangingPunct="1">
              <a:defRPr/>
            </a:pPr>
            <a:r>
              <a:rPr lang="en-US" altLang="en-US" sz="2000" dirty="0">
                <a:latin typeface="+mn-lt"/>
              </a:rPr>
              <a:t>If we write</a:t>
            </a:r>
            <a:r>
              <a:rPr lang="en-US" altLang="en-US" sz="2000" dirty="0" smtClean="0">
                <a:latin typeface="+mn-lt"/>
              </a:rPr>
              <a:t>:</a:t>
            </a:r>
          </a:p>
          <a:p>
            <a:pPr marL="1144800" lvl="2" indent="-230400">
              <a:buFont typeface="Arial" panose="020B0604020202020204" pitchFamily="34" charset="0"/>
              <a:buChar char="▪"/>
              <a:defRPr/>
            </a:pPr>
            <a:r>
              <a:rPr lang="en-US" altLang="en-US" sz="2000" dirty="0">
                <a:latin typeface="+mn-lt"/>
              </a:rPr>
              <a:t> </a:t>
            </a:r>
          </a:p>
        </p:txBody>
      </p:sp>
      <p:graphicFrame>
        <p:nvGraphicFramePr>
          <p:cNvPr id="9" name="Object 8" descr="RESULT left arrow pi sub start expression F NAME comma L NAME comma SALARY left parenthesis D E P 5 dash E M P S right parenthesis"/>
          <p:cNvGraphicFramePr>
            <a:graphicFrameLocks noChangeAspect="1"/>
          </p:cNvGraphicFramePr>
          <p:nvPr>
            <p:extLst>
              <p:ext uri="{D42A27DB-BD31-4B8C-83A1-F6EECF244321}">
                <p14:modId xmlns:p14="http://schemas.microsoft.com/office/powerpoint/2010/main" val="3320677293"/>
              </p:ext>
            </p:extLst>
          </p:nvPr>
        </p:nvGraphicFramePr>
        <p:xfrm>
          <a:off x="1653355" y="2747078"/>
          <a:ext cx="4288396" cy="355075"/>
        </p:xfrm>
        <a:graphic>
          <a:graphicData uri="http://schemas.openxmlformats.org/presentationml/2006/ole">
            <mc:AlternateContent xmlns:mc="http://schemas.openxmlformats.org/markup-compatibility/2006">
              <mc:Choice xmlns:v="urn:schemas-microsoft-com:vml" Requires="v">
                <p:oleObj spid="_x0000_s49978" name="Equation" r:id="rId4" imgW="3073320" imgH="253800" progId="Equation.DSMT4">
                  <p:embed/>
                </p:oleObj>
              </mc:Choice>
              <mc:Fallback>
                <p:oleObj name="Equation" r:id="rId4" imgW="3073320" imgH="253800" progId="Equation.DSMT4">
                  <p:embed/>
                  <p:pic>
                    <p:nvPicPr>
                      <p:cNvPr id="0" name=""/>
                      <p:cNvPicPr/>
                      <p:nvPr/>
                    </p:nvPicPr>
                    <p:blipFill>
                      <a:blip r:embed="rId5"/>
                      <a:stretch>
                        <a:fillRect/>
                      </a:stretch>
                    </p:blipFill>
                    <p:spPr>
                      <a:xfrm>
                        <a:off x="1653355" y="2747078"/>
                        <a:ext cx="4288396" cy="355075"/>
                      </a:xfrm>
                      <a:prstGeom prst="rect">
                        <a:avLst/>
                      </a:prstGeom>
                    </p:spPr>
                  </p:pic>
                </p:oleObj>
              </mc:Fallback>
            </mc:AlternateContent>
          </a:graphicData>
        </a:graphic>
      </p:graphicFrame>
      <p:sp>
        <p:nvSpPr>
          <p:cNvPr id="5" name="Content Placeholder 4"/>
          <p:cNvSpPr>
            <a:spLocks noGrp="1"/>
          </p:cNvSpPr>
          <p:nvPr>
            <p:ph sz="quarter" idx="14"/>
          </p:nvPr>
        </p:nvSpPr>
        <p:spPr>
          <a:xfrm>
            <a:off x="457200" y="3092303"/>
            <a:ext cx="8232775" cy="1507129"/>
          </a:xfrm>
        </p:spPr>
        <p:txBody>
          <a:bodyPr/>
          <a:lstStyle/>
          <a:p>
            <a:pPr marL="1144800" lvl="2" indent="-230400">
              <a:buFont typeface="Arial" panose="020B0604020202020204" pitchFamily="34" charset="0"/>
              <a:buChar char="▪"/>
            </a:pPr>
            <a:r>
              <a:rPr lang="en-US" altLang="en-US" sz="2000" dirty="0">
                <a:latin typeface="+mn-lt"/>
              </a:rPr>
              <a:t>RESULT will have the </a:t>
            </a:r>
            <a:r>
              <a:rPr lang="en-US" altLang="en-US" sz="2000" b="1" dirty="0">
                <a:latin typeface="+mn-lt"/>
              </a:rPr>
              <a:t>same attribute names </a:t>
            </a:r>
            <a:r>
              <a:rPr lang="en-US" altLang="en-US" sz="2000" dirty="0">
                <a:latin typeface="+mn-lt"/>
              </a:rPr>
              <a:t>as DEP5_EMPS (same attributes as EMPLOYEE</a:t>
            </a:r>
            <a:r>
              <a:rPr lang="en-US" altLang="en-US" sz="2000" dirty="0" smtClean="0">
                <a:latin typeface="+mn-lt"/>
              </a:rPr>
              <a:t>)</a:t>
            </a:r>
          </a:p>
          <a:p>
            <a:pPr marL="741600" lvl="3" indent="-284400"/>
            <a:r>
              <a:rPr lang="en-US" altLang="en-US" sz="2000" dirty="0">
                <a:latin typeface="+mn-lt"/>
              </a:rPr>
              <a:t>If we write</a:t>
            </a:r>
            <a:r>
              <a:rPr lang="en-US" altLang="en-US" sz="2000" dirty="0" smtClean="0">
                <a:latin typeface="+mn-lt"/>
              </a:rPr>
              <a:t>:</a:t>
            </a:r>
            <a:endParaRPr lang="en-US" altLang="en-US" sz="2000" dirty="0">
              <a:latin typeface="+mn-lt"/>
            </a:endParaRPr>
          </a:p>
          <a:p>
            <a:pPr marL="1144800" lvl="4" indent="-230400">
              <a:buFont typeface="Arial" panose="020B0604020202020204" pitchFamily="34" charset="0"/>
              <a:buChar char="▪"/>
            </a:pPr>
            <a:r>
              <a:rPr lang="en-US" altLang="en-US" sz="2000" dirty="0" smtClean="0">
                <a:latin typeface="+mn-lt"/>
              </a:rPr>
              <a:t>RESULT </a:t>
            </a:r>
            <a:r>
              <a:rPr lang="en-US" altLang="en-US" sz="2000" dirty="0">
                <a:latin typeface="+mn-lt"/>
              </a:rPr>
              <a:t>(F, M, L, S, B, A, SX, SAL, SU, DNO</a:t>
            </a:r>
            <a:r>
              <a:rPr lang="en-US" altLang="en-US" sz="2000" dirty="0" smtClean="0">
                <a:latin typeface="+mn-lt"/>
              </a:rPr>
              <a:t>)</a:t>
            </a:r>
            <a:r>
              <a:rPr lang="en-US" altLang="en-US" sz="2000" b="1" dirty="0">
                <a:solidFill>
                  <a:schemeClr val="tx1"/>
                </a:solidFill>
                <a:ea typeface="NSimSun" panose="02010609030101010101" pitchFamily="49" charset="-122"/>
                <a:cs typeface="Arial" panose="020B0604020202020204" pitchFamily="34" charset="0"/>
                <a:sym typeface="Symbol" panose="05050102010706020507" pitchFamily="18" charset="2"/>
              </a:rPr>
              <a:t> ←</a:t>
            </a:r>
            <a:endParaRPr lang="en-US" altLang="en-US" sz="2000" dirty="0">
              <a:latin typeface="+mn-lt"/>
            </a:endParaRPr>
          </a:p>
        </p:txBody>
      </p:sp>
      <p:graphicFrame>
        <p:nvGraphicFramePr>
          <p:cNvPr id="11" name="Object 10" descr="rho sub RESULT start expression left parenthesis F . M . L .S B comma A comma S X comma S A L comma S U comma D N o  right parenthesis end expression left parenthesis D E P 5 dash E M P S right parenthesis"/>
          <p:cNvGraphicFramePr>
            <a:graphicFrameLocks noChangeAspect="1"/>
          </p:cNvGraphicFramePr>
          <p:nvPr>
            <p:extLst>
              <p:ext uri="{D42A27DB-BD31-4B8C-83A1-F6EECF244321}">
                <p14:modId xmlns:p14="http://schemas.microsoft.com/office/powerpoint/2010/main" val="2400879738"/>
              </p:ext>
            </p:extLst>
          </p:nvPr>
        </p:nvGraphicFramePr>
        <p:xfrm>
          <a:off x="1684338" y="4617657"/>
          <a:ext cx="4276725" cy="422275"/>
        </p:xfrm>
        <a:graphic>
          <a:graphicData uri="http://schemas.openxmlformats.org/presentationml/2006/ole">
            <mc:AlternateContent xmlns:mc="http://schemas.openxmlformats.org/markup-compatibility/2006">
              <mc:Choice xmlns:v="urn:schemas-microsoft-com:vml" Requires="v">
                <p:oleObj spid="_x0000_s49979" name="Equation" r:id="rId6" imgW="2831760" imgH="279360" progId="Equation.DSMT4">
                  <p:embed/>
                </p:oleObj>
              </mc:Choice>
              <mc:Fallback>
                <p:oleObj name="Equation" r:id="rId6" imgW="2831760" imgH="279360" progId="Equation.DSMT4">
                  <p:embed/>
                  <p:pic>
                    <p:nvPicPr>
                      <p:cNvPr id="0" name=""/>
                      <p:cNvPicPr/>
                      <p:nvPr/>
                    </p:nvPicPr>
                    <p:blipFill>
                      <a:blip r:embed="rId7"/>
                      <a:stretch>
                        <a:fillRect/>
                      </a:stretch>
                    </p:blipFill>
                    <p:spPr>
                      <a:xfrm>
                        <a:off x="1684338" y="4617657"/>
                        <a:ext cx="4276725" cy="422275"/>
                      </a:xfrm>
                      <a:prstGeom prst="rect">
                        <a:avLst/>
                      </a:prstGeom>
                    </p:spPr>
                  </p:pic>
                </p:oleObj>
              </mc:Fallback>
            </mc:AlternateContent>
          </a:graphicData>
        </a:graphic>
      </p:graphicFrame>
      <p:sp>
        <p:nvSpPr>
          <p:cNvPr id="8" name="Content Placeholder 7"/>
          <p:cNvSpPr>
            <a:spLocks noGrp="1"/>
          </p:cNvSpPr>
          <p:nvPr>
            <p:ph sz="quarter" idx="17"/>
          </p:nvPr>
        </p:nvSpPr>
        <p:spPr>
          <a:xfrm>
            <a:off x="457200" y="5059682"/>
            <a:ext cx="8229600" cy="1216353"/>
          </a:xfrm>
        </p:spPr>
        <p:txBody>
          <a:bodyPr/>
          <a:lstStyle/>
          <a:p>
            <a:pPr marL="1144800" lvl="4" indent="-230400">
              <a:buClr>
                <a:schemeClr val="tx2"/>
              </a:buClr>
              <a:buSzTx/>
              <a:buFont typeface="Arial" panose="020B0604020202020204" pitchFamily="34" charset="0"/>
              <a:buChar char="▪"/>
              <a:defRPr/>
            </a:pPr>
            <a:r>
              <a:rPr lang="en-US" altLang="en-US" sz="2000" dirty="0">
                <a:latin typeface="+mn-lt"/>
              </a:rPr>
              <a:t>The 10 attributes of DEP5_EMPS are </a:t>
            </a:r>
            <a:r>
              <a:rPr lang="en-US" altLang="en-US" sz="2000" b="1" dirty="0">
                <a:latin typeface="+mn-lt"/>
              </a:rPr>
              <a:t>renamed</a:t>
            </a:r>
            <a:r>
              <a:rPr lang="en-US" altLang="en-US" sz="2000" dirty="0">
                <a:latin typeface="+mn-lt"/>
              </a:rPr>
              <a:t> to F, M, L, S, B, A, SX, SAL, SU, DNO, </a:t>
            </a:r>
            <a:r>
              <a:rPr lang="en-US" altLang="en-US" sz="2000" dirty="0" smtClean="0">
                <a:latin typeface="+mn-lt"/>
              </a:rPr>
              <a:t>respectively</a:t>
            </a:r>
          </a:p>
          <a:p>
            <a:pPr marL="0" lvl="2" indent="0" eaLnBrk="1" hangingPunct="1">
              <a:spcBef>
                <a:spcPts val="1500"/>
              </a:spcBef>
              <a:buClrTx/>
              <a:buSzTx/>
              <a:buNone/>
              <a:defRPr/>
            </a:pPr>
            <a:r>
              <a:rPr lang="en-US" altLang="en-US" sz="2000" b="1" dirty="0" smtClean="0">
                <a:solidFill>
                  <a:schemeClr val="tx1"/>
                </a:solidFill>
                <a:latin typeface="+mn-lt"/>
              </a:rPr>
              <a:t>Note: </a:t>
            </a:r>
            <a:r>
              <a:rPr lang="en-US" altLang="en-US" sz="2000" b="1" dirty="0" smtClean="0">
                <a:solidFill>
                  <a:schemeClr val="tx1"/>
                </a:solidFill>
                <a:latin typeface="+mn-lt"/>
                <a:ea typeface="NSimSun" panose="02010609030101010101" pitchFamily="49" charset="-122"/>
                <a:cs typeface="Arial" panose="020B0604020202020204" pitchFamily="34" charset="0"/>
                <a:sym typeface="Symbol" panose="05050102010706020507" pitchFamily="18" charset="2"/>
              </a:rPr>
              <a:t>←</a:t>
            </a:r>
            <a:r>
              <a:rPr lang="en-US" altLang="en-US" sz="2000" b="1" dirty="0" smtClean="0">
                <a:solidFill>
                  <a:schemeClr val="tx1"/>
                </a:solidFill>
                <a:latin typeface="+mn-lt"/>
              </a:rPr>
              <a:t> </a:t>
            </a:r>
            <a:r>
              <a:rPr lang="en-US" altLang="en-US" sz="2000" dirty="0" smtClean="0">
                <a:solidFill>
                  <a:schemeClr val="tx1"/>
                </a:solidFill>
                <a:latin typeface="+mn-lt"/>
              </a:rPr>
              <a:t>the </a:t>
            </a:r>
            <a:r>
              <a:rPr lang="en-US" altLang="en-US" sz="2000" dirty="0" smtClean="0">
                <a:solidFill>
                  <a:schemeClr val="tx1"/>
                </a:solidFill>
                <a:latin typeface="+mn-lt"/>
                <a:sym typeface="Symbol" panose="05050102010706020507" pitchFamily="18" charset="2"/>
              </a:rPr>
              <a:t>symbol is an assignment operator</a:t>
            </a:r>
            <a:endParaRPr lang="en-US" altLang="en-US" sz="2000" dirty="0">
              <a:solidFill>
                <a:schemeClr val="tx1"/>
              </a:solidFill>
              <a:latin typeface="+mn-lt"/>
            </a:endParaRPr>
          </a:p>
        </p:txBody>
      </p:sp>
    </p:spTree>
    <p:extLst>
      <p:ext uri="{BB962C8B-B14F-4D97-AF65-F5344CB8AC3E}">
        <p14:creationId xmlns:p14="http://schemas.microsoft.com/office/powerpoint/2010/main" val="1439225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Applying Multiple Operations and RENAME</a:t>
            </a:r>
            <a:endParaRPr lang="en-US" dirty="0"/>
          </a:p>
        </p:txBody>
      </p:sp>
      <p:sp>
        <p:nvSpPr>
          <p:cNvPr id="3" name="Text Placeholder 2"/>
          <p:cNvSpPr>
            <a:spLocks noGrp="1"/>
          </p:cNvSpPr>
          <p:nvPr>
            <p:ph type="body" idx="1"/>
          </p:nvPr>
        </p:nvSpPr>
        <p:spPr>
          <a:xfrm>
            <a:off x="457200" y="1600201"/>
            <a:ext cx="8229600" cy="893678"/>
          </a:xfrm>
        </p:spPr>
        <p:txBody>
          <a:bodyPr/>
          <a:lstStyle/>
          <a:p>
            <a:pPr marL="0" indent="0">
              <a:buNone/>
            </a:pPr>
            <a:r>
              <a:rPr lang="en-US" sz="2200" b="1" dirty="0">
                <a:latin typeface="+mn-lt"/>
              </a:rPr>
              <a:t>Figure 8.2 </a:t>
            </a:r>
            <a:r>
              <a:rPr lang="en-US" sz="2200" dirty="0">
                <a:latin typeface="+mn-lt"/>
              </a:rPr>
              <a:t>Results of a sequence of operations</a:t>
            </a:r>
            <a:r>
              <a:rPr lang="en-US" sz="2200" dirty="0" smtClean="0">
                <a:latin typeface="+mn-lt"/>
              </a:rPr>
              <a:t>.</a:t>
            </a:r>
          </a:p>
          <a:p>
            <a:pPr marL="0" indent="0">
              <a:buNone/>
            </a:pPr>
            <a:r>
              <a:rPr lang="en-US" sz="2200" dirty="0" smtClean="0">
                <a:latin typeface="+mn-lt"/>
              </a:rPr>
              <a:t>(a)</a:t>
            </a:r>
          </a:p>
        </p:txBody>
      </p:sp>
      <p:graphicFrame>
        <p:nvGraphicFramePr>
          <p:cNvPr id="5" name="Object 4" descr="PI sub F name comma L NAME COMMA SALARY left parenthesis sign sub start expression D N O = 5 left parenthesis EMPLOYEE right parenthesis right parenthesis"/>
          <p:cNvGraphicFramePr>
            <a:graphicFrameLocks noChangeAspect="1"/>
          </p:cNvGraphicFramePr>
          <p:nvPr>
            <p:extLst>
              <p:ext uri="{D42A27DB-BD31-4B8C-83A1-F6EECF244321}">
                <p14:modId xmlns:p14="http://schemas.microsoft.com/office/powerpoint/2010/main" val="1236767665"/>
              </p:ext>
            </p:extLst>
          </p:nvPr>
        </p:nvGraphicFramePr>
        <p:xfrm>
          <a:off x="1051406" y="2062163"/>
          <a:ext cx="4875212" cy="484187"/>
        </p:xfrm>
        <a:graphic>
          <a:graphicData uri="http://schemas.openxmlformats.org/presentationml/2006/ole">
            <mc:AlternateContent xmlns:mc="http://schemas.openxmlformats.org/markup-compatibility/2006">
              <mc:Choice xmlns:v="urn:schemas-microsoft-com:vml" Requires="v">
                <p:oleObj spid="_x0000_s38517" name="Equation" r:id="rId3" imgW="2552400" imgH="253800" progId="Equation.DSMT4">
                  <p:embed/>
                </p:oleObj>
              </mc:Choice>
              <mc:Fallback>
                <p:oleObj name="Equation" r:id="rId3" imgW="2552400" imgH="253800" progId="Equation.DSMT4">
                  <p:embed/>
                  <p:pic>
                    <p:nvPicPr>
                      <p:cNvPr id="0" name=""/>
                      <p:cNvPicPr/>
                      <p:nvPr/>
                    </p:nvPicPr>
                    <p:blipFill>
                      <a:blip r:embed="rId4"/>
                      <a:stretch>
                        <a:fillRect/>
                      </a:stretch>
                    </p:blipFill>
                    <p:spPr>
                      <a:xfrm>
                        <a:off x="1051406" y="2062163"/>
                        <a:ext cx="4875212" cy="484187"/>
                      </a:xfrm>
                      <a:prstGeom prst="rect">
                        <a:avLst/>
                      </a:prstGeom>
                    </p:spPr>
                  </p:pic>
                </p:oleObj>
              </mc:Fallback>
            </mc:AlternateContent>
          </a:graphicData>
        </a:graphic>
      </p:graphicFrame>
      <p:sp>
        <p:nvSpPr>
          <p:cNvPr id="4" name="Text Placeholder 3"/>
          <p:cNvSpPr>
            <a:spLocks noGrp="1"/>
          </p:cNvSpPr>
          <p:nvPr>
            <p:ph type="body" idx="2"/>
          </p:nvPr>
        </p:nvSpPr>
        <p:spPr>
          <a:xfrm>
            <a:off x="457199" y="2553518"/>
            <a:ext cx="8229600" cy="513664"/>
          </a:xfrm>
        </p:spPr>
        <p:txBody>
          <a:bodyPr/>
          <a:lstStyle/>
          <a:p>
            <a:pPr marL="0" indent="0">
              <a:buNone/>
            </a:pPr>
            <a:r>
              <a:rPr lang="en-US" sz="2200" dirty="0" smtClean="0">
                <a:latin typeface="+mn-lt"/>
              </a:rPr>
              <a:t>(b) </a:t>
            </a:r>
            <a:r>
              <a:rPr lang="en-US" sz="2200" dirty="0">
                <a:latin typeface="+mn-lt"/>
              </a:rPr>
              <a:t>Using intermediate relations and renaming of </a:t>
            </a:r>
            <a:r>
              <a:rPr lang="en-US" sz="2200" dirty="0" smtClean="0">
                <a:latin typeface="+mn-lt"/>
              </a:rPr>
              <a:t>attributes</a:t>
            </a:r>
            <a:endParaRPr lang="en-US" sz="2200" dirty="0">
              <a:latin typeface="+mn-lt"/>
            </a:endParaRPr>
          </a:p>
        </p:txBody>
      </p:sp>
      <p:pic>
        <p:nvPicPr>
          <p:cNvPr id="7" name="Picture 6" descr="Three tables named as fallows, Table a has 4 rows and 3 columns. The columns have the following headings from left to right. F name, L name, Salary. The row entries are as follows. Row 1. john, Smith, 30000. Row 2. franklin, Wong, 40000. Row 3. Ramesh, Narayan, 38000. Row 4. Joyce, English, 25000.&#10;Table b has 4 rows and 10 columns. The columns have the following headings from left to right. F name, minit, L name, S s n, B date, Address, sex, salary, super dash s s n, D no. The row entries are as follows. Row 1. john, B, Smith, 123456789, 1965.014.09, 731 Fondren comma Houston comma T X, M, 30000, 333445555, 5. Row 2. Franklin, T, Wong, 333445555, 1955.12.08, 638 Voss comma Houston comma T x, M, 40000, 888665555, 5. Row 3. Ramesh, K, Narayan, 666884444, 1962.09.15, 975 fire oak comma humble comma T X, M, 38000, 333445555, 5. Row 4. Joyce, A, English, 453453453, 1972.07.31, 5631 rice comma Houston comma T x, F, 25000, 333445555, 5.&#10;Table c has 4 rows and 3 columns. The columns have the following headings from left to right. First dash name, Last dash name, salary, the row entries are as follows. Row 1. john, Smith, 30000. Row 2. Franklin, Wong, 40000. Row 3. Ramesh, Narayan, 38000. Row 4. Joyce, English, 25000."/>
          <p:cNvPicPr>
            <a:picLocks noChangeAspect="1"/>
          </p:cNvPicPr>
          <p:nvPr/>
        </p:nvPicPr>
        <p:blipFill>
          <a:blip r:embed="rId5"/>
          <a:stretch>
            <a:fillRect/>
          </a:stretch>
        </p:blipFill>
        <p:spPr>
          <a:xfrm>
            <a:off x="1799408" y="3122357"/>
            <a:ext cx="5545181" cy="3183295"/>
          </a:xfrm>
          <a:prstGeom prst="rect">
            <a:avLst/>
          </a:prstGeom>
        </p:spPr>
      </p:pic>
    </p:spTree>
    <p:extLst>
      <p:ext uri="{BB962C8B-B14F-4D97-AF65-F5344CB8AC3E}">
        <p14:creationId xmlns:p14="http://schemas.microsoft.com/office/powerpoint/2010/main" val="220418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a:t>
            </a:r>
            <a:r>
              <a:rPr lang="en-US" altLang="en-US" dirty="0" smtClean="0"/>
              <a:t>from Set </a:t>
            </a:r>
            <a:r>
              <a:rPr lang="en-US" altLang="en-US" dirty="0"/>
              <a:t>Theory: </a:t>
            </a:r>
            <a:r>
              <a:rPr lang="en-US" altLang="en-US" dirty="0" smtClean="0"/>
              <a:t>UNION </a:t>
            </a:r>
            <a:r>
              <a:rPr lang="en-US" altLang="en-US" sz="2000" b="0" dirty="0" smtClean="0"/>
              <a:t>(1 of 2)</a:t>
            </a:r>
            <a:endParaRPr lang="en-US" sz="2000" b="0" dirty="0"/>
          </a:p>
        </p:txBody>
      </p:sp>
      <p:sp>
        <p:nvSpPr>
          <p:cNvPr id="3" name="Text Placeholder 2"/>
          <p:cNvSpPr>
            <a:spLocks noGrp="1"/>
          </p:cNvSpPr>
          <p:nvPr>
            <p:ph type="body" idx="1"/>
          </p:nvPr>
        </p:nvSpPr>
        <p:spPr>
          <a:xfrm>
            <a:off x="457200" y="1600200"/>
            <a:ext cx="8229600" cy="874239"/>
          </a:xfrm>
        </p:spPr>
        <p:txBody>
          <a:bodyPr/>
          <a:lstStyle/>
          <a:p>
            <a:pPr eaLnBrk="1" hangingPunct="1"/>
            <a:r>
              <a:rPr lang="en-US" altLang="en-US" sz="2400" dirty="0">
                <a:latin typeface="+mn-lt"/>
              </a:rPr>
              <a:t>UNION Operation</a:t>
            </a:r>
          </a:p>
          <a:p>
            <a:pPr lvl="1" eaLnBrk="1" hangingPunct="1"/>
            <a:r>
              <a:rPr lang="en-US" altLang="en-US" sz="2400" dirty="0">
                <a:latin typeface="+mn-lt"/>
              </a:rPr>
              <a:t>Binary </a:t>
            </a:r>
            <a:r>
              <a:rPr lang="en-US" altLang="en-US" sz="2400" dirty="0" smtClean="0">
                <a:latin typeface="+mn-lt"/>
              </a:rPr>
              <a:t>operation, </a:t>
            </a:r>
            <a:r>
              <a:rPr lang="en-US" altLang="en-US" sz="2400" dirty="0">
                <a:latin typeface="+mn-lt"/>
              </a:rPr>
              <a:t>denoted </a:t>
            </a:r>
            <a:r>
              <a:rPr lang="en-US" altLang="en-US" sz="2400" dirty="0" smtClean="0">
                <a:latin typeface="+mn-lt"/>
              </a:rPr>
              <a:t>by </a:t>
            </a:r>
            <a:r>
              <a:rPr lang="en-US" altLang="en-US" sz="2400" dirty="0" smtClean="0">
                <a:latin typeface="+mn-lt"/>
                <a:sym typeface="Symbol" panose="05050102010706020507" pitchFamily="18" charset="2"/>
              </a:rPr>
              <a:t></a:t>
            </a:r>
            <a:endParaRPr lang="en-US" altLang="en-US" sz="2400" dirty="0" smtClean="0">
              <a:latin typeface="+mn-lt"/>
            </a:endParaRPr>
          </a:p>
        </p:txBody>
      </p:sp>
      <p:graphicFrame>
        <p:nvGraphicFramePr>
          <p:cNvPr id="7" name="Object 6" descr="union symbol"/>
          <p:cNvGraphicFramePr>
            <a:graphicFrameLocks noChangeAspect="1"/>
          </p:cNvGraphicFramePr>
          <p:nvPr>
            <p:extLst>
              <p:ext uri="{D42A27DB-BD31-4B8C-83A1-F6EECF244321}">
                <p14:modId xmlns:p14="http://schemas.microsoft.com/office/powerpoint/2010/main" val="3933945"/>
              </p:ext>
            </p:extLst>
          </p:nvPr>
        </p:nvGraphicFramePr>
        <p:xfrm>
          <a:off x="5238280" y="2233004"/>
          <a:ext cx="324791" cy="249840"/>
        </p:xfrm>
        <a:graphic>
          <a:graphicData uri="http://schemas.openxmlformats.org/presentationml/2006/ole">
            <mc:AlternateContent xmlns:mc="http://schemas.openxmlformats.org/markup-compatibility/2006">
              <mc:Choice xmlns:v="urn:schemas-microsoft-com:vml" Requires="v">
                <p:oleObj spid="_x0000_s61984" name="Equation" r:id="rId4" imgW="164880" imgH="126720" progId="Equation.DSMT4">
                  <p:embed/>
                </p:oleObj>
              </mc:Choice>
              <mc:Fallback>
                <p:oleObj name="Equation" r:id="rId4" imgW="164880" imgH="126720" progId="Equation.DSMT4">
                  <p:embed/>
                  <p:pic>
                    <p:nvPicPr>
                      <p:cNvPr id="0" name=""/>
                      <p:cNvPicPr/>
                      <p:nvPr/>
                    </p:nvPicPr>
                    <p:blipFill>
                      <a:blip r:embed="rId5"/>
                      <a:stretch>
                        <a:fillRect/>
                      </a:stretch>
                    </p:blipFill>
                    <p:spPr>
                      <a:xfrm>
                        <a:off x="5238280" y="2233004"/>
                        <a:ext cx="324791" cy="249840"/>
                      </a:xfrm>
                      <a:prstGeom prst="rect">
                        <a:avLst/>
                      </a:prstGeom>
                    </p:spPr>
                  </p:pic>
                </p:oleObj>
              </mc:Fallback>
            </mc:AlternateContent>
          </a:graphicData>
        </a:graphic>
      </p:graphicFrame>
      <p:sp>
        <p:nvSpPr>
          <p:cNvPr id="4" name="Text Placeholder 3"/>
          <p:cNvSpPr>
            <a:spLocks noGrp="1"/>
          </p:cNvSpPr>
          <p:nvPr>
            <p:ph type="body" idx="2"/>
          </p:nvPr>
        </p:nvSpPr>
        <p:spPr>
          <a:xfrm>
            <a:off x="459728" y="2455390"/>
            <a:ext cx="2654947" cy="525935"/>
          </a:xfrm>
        </p:spPr>
        <p:txBody>
          <a:bodyPr/>
          <a:lstStyle/>
          <a:p>
            <a:pPr lvl="1"/>
            <a:r>
              <a:rPr lang="en-US" altLang="en-US" sz="2400" dirty="0">
                <a:latin typeface="+mn-lt"/>
              </a:rPr>
              <a:t>The result </a:t>
            </a:r>
            <a:r>
              <a:rPr lang="en-US" altLang="en-US" sz="2400" dirty="0" smtClean="0">
                <a:latin typeface="+mn-lt"/>
              </a:rPr>
              <a:t>of</a:t>
            </a:r>
            <a:endParaRPr lang="en-US" sz="2400" dirty="0">
              <a:latin typeface="+mn-lt"/>
            </a:endParaRPr>
          </a:p>
        </p:txBody>
      </p:sp>
      <p:graphicFrame>
        <p:nvGraphicFramePr>
          <p:cNvPr id="6" name="Object 5" descr="R union S"/>
          <p:cNvGraphicFramePr>
            <a:graphicFrameLocks noChangeAspect="1"/>
          </p:cNvGraphicFramePr>
          <p:nvPr>
            <p:extLst>
              <p:ext uri="{D42A27DB-BD31-4B8C-83A1-F6EECF244321}">
                <p14:modId xmlns:p14="http://schemas.microsoft.com/office/powerpoint/2010/main" val="1684331109"/>
              </p:ext>
            </p:extLst>
          </p:nvPr>
        </p:nvGraphicFramePr>
        <p:xfrm>
          <a:off x="3103732" y="2564251"/>
          <a:ext cx="841037" cy="346310"/>
        </p:xfrm>
        <a:graphic>
          <a:graphicData uri="http://schemas.openxmlformats.org/presentationml/2006/ole">
            <mc:AlternateContent xmlns:mc="http://schemas.openxmlformats.org/markup-compatibility/2006">
              <mc:Choice xmlns:v="urn:schemas-microsoft-com:vml" Requires="v">
                <p:oleObj spid="_x0000_s61985" name="Equation" r:id="rId6" imgW="431640" imgH="177480" progId="Equation.DSMT4">
                  <p:embed/>
                </p:oleObj>
              </mc:Choice>
              <mc:Fallback>
                <p:oleObj name="Equation" r:id="rId6" imgW="431640" imgH="177480" progId="Equation.DSMT4">
                  <p:embed/>
                  <p:pic>
                    <p:nvPicPr>
                      <p:cNvPr id="0" name=""/>
                      <p:cNvPicPr/>
                      <p:nvPr/>
                    </p:nvPicPr>
                    <p:blipFill>
                      <a:blip r:embed="rId7"/>
                      <a:stretch>
                        <a:fillRect/>
                      </a:stretch>
                    </p:blipFill>
                    <p:spPr>
                      <a:xfrm>
                        <a:off x="3103732" y="2564251"/>
                        <a:ext cx="841037" cy="346310"/>
                      </a:xfrm>
                      <a:prstGeom prst="rect">
                        <a:avLst/>
                      </a:prstGeom>
                    </p:spPr>
                  </p:pic>
                </p:oleObj>
              </mc:Fallback>
            </mc:AlternateContent>
          </a:graphicData>
        </a:graphic>
      </p:graphicFrame>
      <p:sp>
        <p:nvSpPr>
          <p:cNvPr id="5" name="Content Placeholder 4"/>
          <p:cNvSpPr>
            <a:spLocks noGrp="1"/>
          </p:cNvSpPr>
          <p:nvPr>
            <p:ph sz="quarter" idx="13"/>
          </p:nvPr>
        </p:nvSpPr>
        <p:spPr>
          <a:xfrm>
            <a:off x="459728" y="2436339"/>
            <a:ext cx="8229600" cy="3364386"/>
          </a:xfrm>
        </p:spPr>
        <p:txBody>
          <a:bodyPr/>
          <a:lstStyle/>
          <a:p>
            <a:pPr lvl="1" indent="2667000" eaLnBrk="1" hangingPunct="1">
              <a:buNone/>
            </a:pPr>
            <a:r>
              <a:rPr lang="en-US" altLang="en-US" sz="2400" dirty="0" smtClean="0">
                <a:latin typeface="+mn-lt"/>
              </a:rPr>
              <a:t>, is </a:t>
            </a:r>
            <a:r>
              <a:rPr lang="en-US" altLang="en-US" sz="2400" dirty="0">
                <a:latin typeface="+mn-lt"/>
              </a:rPr>
              <a:t>a relation that includes all tuples that are either in R or in S or in both R and S</a:t>
            </a:r>
          </a:p>
          <a:p>
            <a:pPr lvl="1" indent="-284400" eaLnBrk="1" hangingPunct="1"/>
            <a:r>
              <a:rPr lang="en-US" altLang="en-US" sz="2400" dirty="0">
                <a:latin typeface="+mn-lt"/>
              </a:rPr>
              <a:t>Duplicate tuples are eliminated</a:t>
            </a:r>
          </a:p>
          <a:p>
            <a:pPr lvl="1" indent="-284400" eaLnBrk="1" hangingPunct="1"/>
            <a:r>
              <a:rPr lang="en-US" altLang="en-US" sz="2400" dirty="0">
                <a:latin typeface="+mn-lt"/>
              </a:rPr>
              <a:t>The two operand relations R and S must be “type compatible” (or UNION compatible)</a:t>
            </a:r>
          </a:p>
          <a:p>
            <a:pPr lvl="2" indent="-230400" eaLnBrk="1" hangingPunct="1"/>
            <a:r>
              <a:rPr lang="en-US" altLang="en-US" sz="2400" dirty="0">
                <a:latin typeface="+mn-lt"/>
              </a:rPr>
              <a:t>R and S must have same number of attributes</a:t>
            </a:r>
          </a:p>
          <a:p>
            <a:pPr lvl="2" indent="-230400" eaLnBrk="1" hangingPunct="1"/>
            <a:r>
              <a:rPr lang="en-US" altLang="en-US" sz="2400" dirty="0">
                <a:latin typeface="+mn-lt"/>
              </a:rPr>
              <a:t>Each pair of corresponding attributes must be type compatible (have same or compatible domains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951342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Relational Algebra Operations from</a:t>
            </a:r>
            <a:br>
              <a:rPr lang="en-US" altLang="en-US" dirty="0"/>
            </a:br>
            <a:r>
              <a:rPr lang="en-US" altLang="en-US" dirty="0"/>
              <a:t>Set Theory: Union </a:t>
            </a:r>
            <a:r>
              <a:rPr lang="en-US" altLang="en-US" sz="2000" b="0" dirty="0" smtClean="0"/>
              <a:t>(2 </a:t>
            </a:r>
            <a:r>
              <a:rPr lang="en-US" altLang="en-US" sz="2000" b="0" dirty="0"/>
              <a:t>of 2</a:t>
            </a:r>
            <a:r>
              <a:rPr lang="en-US" altLang="en-US" sz="2000" b="0" dirty="0" smtClean="0"/>
              <a:t>)</a:t>
            </a:r>
            <a:endParaRPr lang="en-US" dirty="0"/>
          </a:p>
        </p:txBody>
      </p:sp>
      <p:sp>
        <p:nvSpPr>
          <p:cNvPr id="5" name="Text Placeholder 4"/>
          <p:cNvSpPr>
            <a:spLocks noGrp="1"/>
          </p:cNvSpPr>
          <p:nvPr>
            <p:ph type="body" idx="1"/>
          </p:nvPr>
        </p:nvSpPr>
        <p:spPr/>
        <p:txBody>
          <a:bodyPr/>
          <a:lstStyle/>
          <a:p>
            <a:pPr eaLnBrk="1" hangingPunct="1"/>
            <a:r>
              <a:rPr lang="en-US" altLang="en-US" sz="2000" dirty="0">
                <a:latin typeface="+mn-lt"/>
              </a:rPr>
              <a:t>Example: </a:t>
            </a:r>
          </a:p>
          <a:p>
            <a:pPr lvl="1" eaLnBrk="1" hangingPunct="1"/>
            <a:r>
              <a:rPr lang="en-US" altLang="en-US" sz="2000" dirty="0">
                <a:latin typeface="+mn-lt"/>
              </a:rPr>
              <a:t>To retrieve the social security numbers of all employees who either </a:t>
            </a:r>
            <a:r>
              <a:rPr lang="en-US" altLang="en-US" sz="2000" b="1" dirty="0" smtClean="0">
                <a:latin typeface="+mn-lt"/>
              </a:rPr>
              <a:t>work in department 5 </a:t>
            </a:r>
            <a:r>
              <a:rPr lang="en-US" altLang="en-US" sz="2000" dirty="0" smtClean="0">
                <a:latin typeface="+mn-lt"/>
              </a:rPr>
              <a:t>(</a:t>
            </a:r>
            <a:r>
              <a:rPr lang="en-US" altLang="en-US" sz="2000" dirty="0">
                <a:latin typeface="+mn-lt"/>
              </a:rPr>
              <a:t>RESULT1 below) or </a:t>
            </a:r>
            <a:r>
              <a:rPr lang="en-US" altLang="en-US" sz="2000" b="1" dirty="0">
                <a:latin typeface="+mn-lt"/>
              </a:rPr>
              <a:t>directly supervise an employee who works in department 5 </a:t>
            </a:r>
            <a:r>
              <a:rPr lang="en-US" altLang="en-US" sz="2000" dirty="0">
                <a:latin typeface="+mn-lt"/>
              </a:rPr>
              <a:t>(RESULT2 below)</a:t>
            </a:r>
          </a:p>
          <a:p>
            <a:pPr lvl="1" eaLnBrk="1" hangingPunct="1"/>
            <a:r>
              <a:rPr lang="en-US" altLang="en-US" sz="2000" dirty="0">
                <a:latin typeface="+mn-lt"/>
              </a:rPr>
              <a:t>We can use the UNION operation as follows</a:t>
            </a:r>
            <a:r>
              <a:rPr lang="en-US" altLang="en-US" sz="2000" dirty="0" smtClean="0">
                <a:latin typeface="+mn-lt"/>
              </a:rPr>
              <a:t>:</a:t>
            </a:r>
            <a:endParaRPr lang="en-US" altLang="en-US" sz="2000" dirty="0">
              <a:latin typeface="+mn-lt"/>
            </a:endParaRPr>
          </a:p>
        </p:txBody>
      </p:sp>
      <p:graphicFrame>
        <p:nvGraphicFramePr>
          <p:cNvPr id="7" name="Object 6" descr="D E P 5 dash E M P S left arrow  sigma sub start expression D N O = 5 end expression  left parenthesis EMPLOYEE right parenthesis comma RESULT 1 left arrow pi sub start expression S S N end expressiom left parenthesis D E P 5 dash E M P S right parenthesis  comma RESULT left arrow RESULT 1 union RESULT 2"/>
          <p:cNvGraphicFramePr>
            <a:graphicFrameLocks noChangeAspect="1"/>
          </p:cNvGraphicFramePr>
          <p:nvPr>
            <p:extLst>
              <p:ext uri="{D42A27DB-BD31-4B8C-83A1-F6EECF244321}">
                <p14:modId xmlns:p14="http://schemas.microsoft.com/office/powerpoint/2010/main" val="3113896843"/>
              </p:ext>
            </p:extLst>
          </p:nvPr>
        </p:nvGraphicFramePr>
        <p:xfrm>
          <a:off x="1855788" y="3763963"/>
          <a:ext cx="4356100" cy="1339850"/>
        </p:xfrm>
        <a:graphic>
          <a:graphicData uri="http://schemas.openxmlformats.org/presentationml/2006/ole">
            <mc:AlternateContent xmlns:mc="http://schemas.openxmlformats.org/markup-compatibility/2006">
              <mc:Choice xmlns:v="urn:schemas-microsoft-com:vml" Requires="v">
                <p:oleObj spid="_x0000_s10944" name="Equation" r:id="rId3" imgW="2971800" imgH="914400" progId="Equation.DSMT4">
                  <p:embed/>
                </p:oleObj>
              </mc:Choice>
              <mc:Fallback>
                <p:oleObj name="Equation" r:id="rId3" imgW="2971800" imgH="914400" progId="Equation.DSMT4">
                  <p:embed/>
                  <p:pic>
                    <p:nvPicPr>
                      <p:cNvPr id="0" name=""/>
                      <p:cNvPicPr/>
                      <p:nvPr/>
                    </p:nvPicPr>
                    <p:blipFill>
                      <a:blip r:embed="rId4"/>
                      <a:stretch>
                        <a:fillRect/>
                      </a:stretch>
                    </p:blipFill>
                    <p:spPr>
                      <a:xfrm>
                        <a:off x="1855788" y="3763963"/>
                        <a:ext cx="4356100" cy="1339850"/>
                      </a:xfrm>
                      <a:prstGeom prst="rect">
                        <a:avLst/>
                      </a:prstGeom>
                    </p:spPr>
                  </p:pic>
                </p:oleObj>
              </mc:Fallback>
            </mc:AlternateContent>
          </a:graphicData>
        </a:graphic>
      </p:graphicFrame>
      <p:sp>
        <p:nvSpPr>
          <p:cNvPr id="6" name="Text Placeholder 5"/>
          <p:cNvSpPr>
            <a:spLocks noGrp="1"/>
          </p:cNvSpPr>
          <p:nvPr>
            <p:ph type="body" idx="2"/>
          </p:nvPr>
        </p:nvSpPr>
        <p:spPr>
          <a:xfrm>
            <a:off x="457200" y="5152123"/>
            <a:ext cx="8229600" cy="673552"/>
          </a:xfrm>
        </p:spPr>
        <p:txBody>
          <a:bodyPr/>
          <a:lstStyle/>
          <a:p>
            <a:pPr marL="741600" lvl="3" indent="-284400"/>
            <a:r>
              <a:rPr lang="en-US" altLang="en-US" sz="2000" dirty="0">
                <a:latin typeface="+mn-lt"/>
              </a:rPr>
              <a:t>The union operation produces the tuples that are in either RESULT1 or RESULT2 or </a:t>
            </a:r>
            <a:r>
              <a:rPr lang="en-US" altLang="en-US" sz="2000" dirty="0" smtClean="0">
                <a:latin typeface="+mn-lt"/>
              </a:rPr>
              <a:t>both</a:t>
            </a:r>
            <a:endParaRPr lang="en-US" altLang="en-US" sz="2000" dirty="0">
              <a:latin typeface="+mn-lt"/>
            </a:endParaRPr>
          </a:p>
        </p:txBody>
      </p:sp>
    </p:spTree>
    <p:extLst>
      <p:ext uri="{BB962C8B-B14F-4D97-AF65-F5344CB8AC3E}">
        <p14:creationId xmlns:p14="http://schemas.microsoft.com/office/powerpoint/2010/main" val="1706538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latin typeface="Times New Roman" panose="02020603050405020304" pitchFamily="18" charset="0"/>
                <a:cs typeface="Times New Roman" panose="02020603050405020304" pitchFamily="18" charset="0"/>
              </a:rPr>
              <a:t>Figure </a:t>
            </a:r>
            <a:r>
              <a:rPr lang="en-US" altLang="en-US" dirty="0" smtClean="0">
                <a:solidFill>
                  <a:schemeClr val="tx2"/>
                </a:solidFill>
                <a:latin typeface="Times New Roman" panose="02020603050405020304" pitchFamily="18" charset="0"/>
                <a:cs typeface="Times New Roman" panose="02020603050405020304" pitchFamily="18" charset="0"/>
              </a:rPr>
              <a:t>8.3 Result </a:t>
            </a:r>
            <a:r>
              <a:rPr lang="en-US" altLang="en-US" dirty="0">
                <a:solidFill>
                  <a:schemeClr val="tx2"/>
                </a:solidFill>
                <a:latin typeface="Times New Roman" panose="02020603050405020304" pitchFamily="18" charset="0"/>
                <a:cs typeface="Times New Roman" panose="02020603050405020304" pitchFamily="18" charset="0"/>
              </a:rPr>
              <a:t>of the </a:t>
            </a:r>
            <a:r>
              <a:rPr lang="en-US" altLang="en-US" dirty="0" smtClean="0">
                <a:solidFill>
                  <a:schemeClr val="tx2"/>
                </a:solidFill>
                <a:latin typeface="Times New Roman" panose="02020603050405020304" pitchFamily="18" charset="0"/>
                <a:cs typeface="Times New Roman" panose="02020603050405020304" pitchFamily="18" charset="0"/>
              </a:rPr>
              <a:t>Union Operation RESULT ← RESULT1 </a:t>
            </a:r>
            <a:r>
              <a:rPr lang="en-US" altLang="en-US" sz="1000" dirty="0">
                <a:solidFill>
                  <a:schemeClr val="bg1"/>
                </a:solidFill>
                <a:latin typeface="Times New Roman" panose="02020603050405020304" pitchFamily="18" charset="0"/>
                <a:cs typeface="Times New Roman" panose="02020603050405020304" pitchFamily="18" charset="0"/>
              </a:rPr>
              <a:t>union symbol </a:t>
            </a:r>
            <a:r>
              <a:rPr lang="en-US" altLang="en-US" dirty="0">
                <a:solidFill>
                  <a:schemeClr val="bg1"/>
                </a:solidFill>
                <a:latin typeface="Times New Roman" panose="02020603050405020304" pitchFamily="18" charset="0"/>
                <a:cs typeface="Times New Roman" panose="02020603050405020304" pitchFamily="18" charset="0"/>
              </a:rPr>
              <a:t> </a:t>
            </a:r>
            <a:r>
              <a:rPr lang="en-US" altLang="en-US" dirty="0" smtClean="0">
                <a:solidFill>
                  <a:schemeClr val="tx2"/>
                </a:solidFill>
                <a:latin typeface="Times New Roman" panose="02020603050405020304" pitchFamily="18" charset="0"/>
                <a:cs typeface="Times New Roman" panose="02020603050405020304" pitchFamily="18" charset="0"/>
              </a:rPr>
              <a:t>RESULT2</a:t>
            </a:r>
            <a:endParaRPr lang="en-US" dirty="0">
              <a:solidFill>
                <a:schemeClr val="tx2"/>
              </a:solidFill>
              <a:latin typeface="Times New Roman" panose="02020603050405020304" pitchFamily="18" charset="0"/>
              <a:cs typeface="Times New Roman" panose="02020603050405020304" pitchFamily="18" charset="0"/>
            </a:endParaRPr>
          </a:p>
        </p:txBody>
      </p:sp>
      <p:graphicFrame>
        <p:nvGraphicFramePr>
          <p:cNvPr id="3" name="Object 2"/>
          <p:cNvGraphicFramePr>
            <a:graphicFrameLocks noChangeAspect="1"/>
          </p:cNvGraphicFramePr>
          <p:nvPr>
            <p:extLst>
              <p:ext uri="{D42A27DB-BD31-4B8C-83A1-F6EECF244321}">
                <p14:modId xmlns:p14="http://schemas.microsoft.com/office/powerpoint/2010/main" val="553735025"/>
              </p:ext>
            </p:extLst>
          </p:nvPr>
        </p:nvGraphicFramePr>
        <p:xfrm>
          <a:off x="5089936" y="803769"/>
          <a:ext cx="520342" cy="400263"/>
        </p:xfrm>
        <a:graphic>
          <a:graphicData uri="http://schemas.openxmlformats.org/presentationml/2006/ole">
            <mc:AlternateContent xmlns:mc="http://schemas.openxmlformats.org/markup-compatibility/2006">
              <mc:Choice xmlns:v="urn:schemas-microsoft-com:vml" Requires="v">
                <p:oleObj spid="_x0000_s64772" name="Equation" r:id="rId3" imgW="164880" imgH="126720" progId="Equation.DSMT4">
                  <p:embed/>
                </p:oleObj>
              </mc:Choice>
              <mc:Fallback>
                <p:oleObj name="Equation" r:id="rId3" imgW="164880" imgH="126720" progId="Equation.DSMT4">
                  <p:embed/>
                  <p:pic>
                    <p:nvPicPr>
                      <p:cNvPr id="0" name=""/>
                      <p:cNvPicPr/>
                      <p:nvPr/>
                    </p:nvPicPr>
                    <p:blipFill>
                      <a:blip r:embed="rId4"/>
                      <a:stretch>
                        <a:fillRect/>
                      </a:stretch>
                    </p:blipFill>
                    <p:spPr>
                      <a:xfrm>
                        <a:off x="5089936" y="803769"/>
                        <a:ext cx="520342" cy="400263"/>
                      </a:xfrm>
                      <a:prstGeom prst="rect">
                        <a:avLst/>
                      </a:prstGeom>
                    </p:spPr>
                  </p:pic>
                </p:oleObj>
              </mc:Fallback>
            </mc:AlternateContent>
          </a:graphicData>
        </a:graphic>
      </p:graphicFrame>
      <p:pic>
        <p:nvPicPr>
          <p:cNvPr id="5" name="Picture 2" descr="Three tables named as fallows, first table has 5 rows and 1 column. The columns have the following headings from left to right. Result 1, The row entries are as follows. Row 1. S s n. Row 2. 123456789. Row 3. 333445555. Row 4. 666884444. Row 5. 453453453.&#10;Second table has 3 rows and 1 column. The columns have the following headings from left to right. Result 2, The row entries are as follows. Row 1. S s n. Row 2. 333445555. Row 3. 888665555.&#10;Third table has 3 rows and 1 column. The columns have the following headings from left to right. Result, the row entries are as follows. Row 1. S s n. Row 2. 123456789. Row 3. 33344555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31272" y="2042968"/>
            <a:ext cx="7481455" cy="3076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6057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from</a:t>
            </a:r>
            <a:br>
              <a:rPr lang="en-US" altLang="en-US" dirty="0"/>
            </a:br>
            <a:r>
              <a:rPr lang="en-US" altLang="en-US" dirty="0"/>
              <a:t>Set </a:t>
            </a:r>
            <a:r>
              <a:rPr lang="en-US" altLang="en-US" dirty="0" smtClean="0"/>
              <a:t>Theory</a:t>
            </a:r>
            <a:endParaRPr lang="en-US" dirty="0"/>
          </a:p>
        </p:txBody>
      </p:sp>
      <p:sp>
        <p:nvSpPr>
          <p:cNvPr id="5" name="Text Placeholder 4"/>
          <p:cNvSpPr>
            <a:spLocks noGrp="1"/>
          </p:cNvSpPr>
          <p:nvPr>
            <p:ph type="body" idx="1"/>
          </p:nvPr>
        </p:nvSpPr>
        <p:spPr>
          <a:xfrm>
            <a:off x="457200" y="1600200"/>
            <a:ext cx="8343900" cy="880823"/>
          </a:xfrm>
        </p:spPr>
        <p:txBody>
          <a:bodyPr/>
          <a:lstStyle/>
          <a:p>
            <a:pPr eaLnBrk="1" hangingPunct="1"/>
            <a:r>
              <a:rPr lang="en-US" altLang="en-US" sz="2000" dirty="0">
                <a:latin typeface="+mn-lt"/>
              </a:rPr>
              <a:t>Type Compatibility of operands is required for the binary set </a:t>
            </a:r>
            <a:r>
              <a:rPr lang="en-US" altLang="en-US" sz="2000" dirty="0" smtClean="0">
                <a:latin typeface="+mn-lt"/>
              </a:rPr>
              <a:t>operation</a:t>
            </a:r>
            <a:endParaRPr lang="en-US" altLang="en-US" sz="2000" dirty="0">
              <a:latin typeface="+mn-lt"/>
            </a:endParaRPr>
          </a:p>
        </p:txBody>
      </p:sp>
      <p:graphicFrame>
        <p:nvGraphicFramePr>
          <p:cNvPr id="18" name="Object 17" descr="UNION union comma left parenthesis also for INTERDECTION inter section comma and SET DEIFFERENCE minus comma"/>
          <p:cNvGraphicFramePr>
            <a:graphicFrameLocks noChangeAspect="1"/>
          </p:cNvGraphicFramePr>
          <p:nvPr>
            <p:extLst>
              <p:ext uri="{D42A27DB-BD31-4B8C-83A1-F6EECF244321}">
                <p14:modId xmlns:p14="http://schemas.microsoft.com/office/powerpoint/2010/main" val="2141434654"/>
              </p:ext>
            </p:extLst>
          </p:nvPr>
        </p:nvGraphicFramePr>
        <p:xfrm>
          <a:off x="798052" y="2075641"/>
          <a:ext cx="7075117" cy="324364"/>
        </p:xfrm>
        <a:graphic>
          <a:graphicData uri="http://schemas.openxmlformats.org/presentationml/2006/ole">
            <mc:AlternateContent xmlns:mc="http://schemas.openxmlformats.org/markup-compatibility/2006">
              <mc:Choice xmlns:v="urn:schemas-microsoft-com:vml" Requires="v">
                <p:oleObj spid="_x0000_s62997" name="Equation" r:id="rId3" imgW="4431960" imgH="203040" progId="Equation.DSMT4">
                  <p:embed/>
                </p:oleObj>
              </mc:Choice>
              <mc:Fallback>
                <p:oleObj name="Equation" r:id="rId3" imgW="4431960" imgH="203040" progId="Equation.DSMT4">
                  <p:embed/>
                  <p:pic>
                    <p:nvPicPr>
                      <p:cNvPr id="6" name="Object 5"/>
                      <p:cNvPicPr/>
                      <p:nvPr/>
                    </p:nvPicPr>
                    <p:blipFill>
                      <a:blip r:embed="rId4"/>
                      <a:stretch>
                        <a:fillRect/>
                      </a:stretch>
                    </p:blipFill>
                    <p:spPr>
                      <a:xfrm>
                        <a:off x="798052" y="2075641"/>
                        <a:ext cx="7075117" cy="324364"/>
                      </a:xfrm>
                      <a:prstGeom prst="rect">
                        <a:avLst/>
                      </a:prstGeom>
                    </p:spPr>
                  </p:pic>
                </p:oleObj>
              </mc:Fallback>
            </mc:AlternateContent>
          </a:graphicData>
        </a:graphic>
      </p:graphicFrame>
      <p:sp>
        <p:nvSpPr>
          <p:cNvPr id="16" name="Content Placeholder 15"/>
          <p:cNvSpPr>
            <a:spLocks noGrp="1"/>
          </p:cNvSpPr>
          <p:nvPr>
            <p:ph sz="quarter" idx="14"/>
          </p:nvPr>
        </p:nvSpPr>
        <p:spPr>
          <a:xfrm>
            <a:off x="457200" y="2297101"/>
            <a:ext cx="2320205" cy="466641"/>
          </a:xfrm>
        </p:spPr>
        <p:txBody>
          <a:bodyPr/>
          <a:lstStyle/>
          <a:p>
            <a:pPr marL="255588" indent="1588">
              <a:buNone/>
            </a:pPr>
            <a:r>
              <a:rPr lang="en-US" altLang="en-US" sz="2000" dirty="0" smtClean="0">
                <a:latin typeface="+mn-lt"/>
              </a:rPr>
              <a:t>see next </a:t>
            </a:r>
            <a:r>
              <a:rPr lang="en-US" altLang="en-US" sz="2000" dirty="0">
                <a:latin typeface="+mn-lt"/>
              </a:rPr>
              <a:t>slides</a:t>
            </a:r>
            <a:r>
              <a:rPr lang="en-US" altLang="en-US" sz="2000" dirty="0" smtClean="0">
                <a:latin typeface="+mn-lt"/>
              </a:rPr>
              <a:t>)</a:t>
            </a:r>
          </a:p>
          <a:p>
            <a:pPr marL="255600"/>
            <a:r>
              <a:rPr lang="en-US" altLang="en-US" sz="2000" dirty="0" smtClean="0">
                <a:latin typeface="+mn-lt"/>
              </a:rPr>
              <a:t> </a:t>
            </a:r>
            <a:endParaRPr lang="en-US" altLang="en-US" sz="2000" dirty="0">
              <a:latin typeface="+mn-lt"/>
            </a:endParaRPr>
          </a:p>
        </p:txBody>
      </p:sp>
      <p:pic>
        <p:nvPicPr>
          <p:cNvPr id="10" name="Picture 9" descr="R sub left parenthesis A sub1 comma A sub 2 comma ellipse A sub n right parenthesis and left parenthesis B sub1 comma B sub 2 comma ellipse comma B sub n right parenthesis"/>
          <p:cNvPicPr>
            <a:picLocks noChangeAspect="1"/>
          </p:cNvPicPr>
          <p:nvPr/>
        </p:nvPicPr>
        <p:blipFill rotWithShape="1">
          <a:blip r:embed="rId5"/>
          <a:srcRect l="2756" t="15458" r="2557" b="23833"/>
          <a:stretch/>
        </p:blipFill>
        <p:spPr>
          <a:xfrm>
            <a:off x="788415" y="2854181"/>
            <a:ext cx="4681095" cy="323850"/>
          </a:xfrm>
          <a:prstGeom prst="rect">
            <a:avLst/>
          </a:prstGeom>
        </p:spPr>
      </p:pic>
      <p:sp>
        <p:nvSpPr>
          <p:cNvPr id="6" name="Content Placeholder 5"/>
          <p:cNvSpPr>
            <a:spLocks noGrp="1"/>
          </p:cNvSpPr>
          <p:nvPr>
            <p:ph sz="quarter" idx="15"/>
          </p:nvPr>
        </p:nvSpPr>
        <p:spPr>
          <a:xfrm>
            <a:off x="442912" y="2751277"/>
            <a:ext cx="8372475" cy="1254247"/>
          </a:xfrm>
        </p:spPr>
        <p:txBody>
          <a:bodyPr/>
          <a:lstStyle/>
          <a:p>
            <a:pPr marL="0" indent="4991100" eaLnBrk="1" hangingPunct="1">
              <a:buNone/>
            </a:pPr>
            <a:r>
              <a:rPr lang="en-US" altLang="en-US" sz="2000" dirty="0">
                <a:latin typeface="+mn-lt"/>
              </a:rPr>
              <a:t>are type compatible if:</a:t>
            </a:r>
          </a:p>
          <a:p>
            <a:pPr lvl="1" eaLnBrk="1" hangingPunct="1"/>
            <a:r>
              <a:rPr lang="en-US" altLang="en-US" sz="2000" dirty="0">
                <a:latin typeface="+mn-lt"/>
              </a:rPr>
              <a:t>they have the same number of attributes, and</a:t>
            </a:r>
          </a:p>
          <a:p>
            <a:pPr lvl="1" eaLnBrk="1" hangingPunct="1"/>
            <a:r>
              <a:rPr lang="en-US" altLang="en-US" sz="2000" dirty="0">
                <a:latin typeface="+mn-lt"/>
              </a:rPr>
              <a:t>the domains of corresponding attributes are type compatible</a:t>
            </a:r>
            <a:endParaRPr lang="en-US" sz="2000" dirty="0">
              <a:latin typeface="+mn-lt"/>
            </a:endParaRPr>
          </a:p>
        </p:txBody>
      </p:sp>
      <p:pic>
        <p:nvPicPr>
          <p:cNvPr id="13" name="Picture 12" descr="left parenthesis I . E dom left parenthesis A sub I right parenthesis = dom left parenthesis B sub I right parenthesis  for I = 1 comma 2 comma ellipse comma n right parenthesis ."/>
          <p:cNvPicPr>
            <a:picLocks noChangeAspect="1"/>
          </p:cNvPicPr>
          <p:nvPr/>
        </p:nvPicPr>
        <p:blipFill rotWithShape="1">
          <a:blip r:embed="rId6"/>
          <a:srcRect l="2325" t="9908" r="4024" b="19595"/>
          <a:stretch/>
        </p:blipFill>
        <p:spPr>
          <a:xfrm>
            <a:off x="1200216" y="3883631"/>
            <a:ext cx="4259769" cy="381624"/>
          </a:xfrm>
          <a:prstGeom prst="rect">
            <a:avLst/>
          </a:prstGeom>
        </p:spPr>
      </p:pic>
      <p:sp>
        <p:nvSpPr>
          <p:cNvPr id="15" name="Content Placeholder 14"/>
          <p:cNvSpPr>
            <a:spLocks noGrp="1"/>
          </p:cNvSpPr>
          <p:nvPr>
            <p:ph sz="quarter" idx="13"/>
          </p:nvPr>
        </p:nvSpPr>
        <p:spPr>
          <a:xfrm>
            <a:off x="457200" y="4288106"/>
            <a:ext cx="3200400" cy="445823"/>
          </a:xfrm>
        </p:spPr>
        <p:txBody>
          <a:bodyPr/>
          <a:lstStyle/>
          <a:p>
            <a:r>
              <a:rPr lang="en-US" altLang="en-US" sz="2000" dirty="0">
                <a:latin typeface="+mn-lt"/>
              </a:rPr>
              <a:t>The resulting relation for</a:t>
            </a:r>
            <a:endParaRPr lang="en-US" sz="2000" dirty="0">
              <a:latin typeface="+mn-lt"/>
            </a:endParaRPr>
          </a:p>
        </p:txBody>
      </p:sp>
      <p:graphicFrame>
        <p:nvGraphicFramePr>
          <p:cNvPr id="19" name="Object 18" descr="R sub 1 union R sub 2 left parenthesis also for R sub 1 inter section R sub 2 comma or R sub 1 minus R sub 2 comma see next slides right parenthesis"/>
          <p:cNvGraphicFramePr>
            <a:graphicFrameLocks noChangeAspect="1"/>
          </p:cNvGraphicFramePr>
          <p:nvPr>
            <p:extLst>
              <p:ext uri="{D42A27DB-BD31-4B8C-83A1-F6EECF244321}">
                <p14:modId xmlns:p14="http://schemas.microsoft.com/office/powerpoint/2010/main" val="850963612"/>
              </p:ext>
            </p:extLst>
          </p:nvPr>
        </p:nvGraphicFramePr>
        <p:xfrm>
          <a:off x="3586163" y="4417437"/>
          <a:ext cx="5200650" cy="322262"/>
        </p:xfrm>
        <a:graphic>
          <a:graphicData uri="http://schemas.openxmlformats.org/presentationml/2006/ole">
            <mc:AlternateContent xmlns:mc="http://schemas.openxmlformats.org/markup-compatibility/2006">
              <mc:Choice xmlns:v="urn:schemas-microsoft-com:vml" Requires="v">
                <p:oleObj spid="_x0000_s62998" name="Equation" r:id="rId7" imgW="3708360" imgH="228600" progId="Equation.DSMT4">
                  <p:embed/>
                </p:oleObj>
              </mc:Choice>
              <mc:Fallback>
                <p:oleObj name="Equation" r:id="rId7" imgW="3708360" imgH="228600" progId="Equation.DSMT4">
                  <p:embed/>
                  <p:pic>
                    <p:nvPicPr>
                      <p:cNvPr id="8" name="Object 7"/>
                      <p:cNvPicPr/>
                      <p:nvPr/>
                    </p:nvPicPr>
                    <p:blipFill>
                      <a:blip r:embed="rId8"/>
                      <a:stretch>
                        <a:fillRect/>
                      </a:stretch>
                    </p:blipFill>
                    <p:spPr>
                      <a:xfrm>
                        <a:off x="3586163" y="4417437"/>
                        <a:ext cx="5200650" cy="322262"/>
                      </a:xfrm>
                      <a:prstGeom prst="rect">
                        <a:avLst/>
                      </a:prstGeom>
                    </p:spPr>
                  </p:pic>
                </p:oleObj>
              </mc:Fallback>
            </mc:AlternateContent>
          </a:graphicData>
        </a:graphic>
      </p:graphicFrame>
      <p:sp>
        <p:nvSpPr>
          <p:cNvPr id="17" name="Content Placeholder 16"/>
          <p:cNvSpPr>
            <a:spLocks noGrp="1"/>
          </p:cNvSpPr>
          <p:nvPr>
            <p:ph sz="quarter" idx="17"/>
          </p:nvPr>
        </p:nvSpPr>
        <p:spPr>
          <a:xfrm>
            <a:off x="457200" y="4623143"/>
            <a:ext cx="8372475" cy="745687"/>
          </a:xfrm>
        </p:spPr>
        <p:txBody>
          <a:bodyPr/>
          <a:lstStyle/>
          <a:p>
            <a:pPr marL="266700" indent="0">
              <a:buNone/>
            </a:pPr>
            <a:r>
              <a:rPr lang="en-US" altLang="en-US" sz="2000" dirty="0">
                <a:latin typeface="+mn-lt"/>
              </a:rPr>
              <a:t>has the same attribute names as the </a:t>
            </a:r>
            <a:r>
              <a:rPr lang="en-US" altLang="en-US" sz="2000" b="1" dirty="0">
                <a:latin typeface="+mn-lt"/>
              </a:rPr>
              <a:t>first</a:t>
            </a:r>
            <a:r>
              <a:rPr lang="en-US" altLang="en-US" sz="2000" dirty="0">
                <a:latin typeface="+mn-lt"/>
              </a:rPr>
              <a:t> operand relation R1 (by convention</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4223553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from Set Theory: </a:t>
            </a:r>
            <a:r>
              <a:rPr lang="en-US" altLang="en-US" dirty="0" smtClean="0"/>
              <a:t>INTERSECTION</a:t>
            </a:r>
            <a:endParaRPr lang="en-US" dirty="0"/>
          </a:p>
        </p:txBody>
      </p:sp>
      <p:sp>
        <p:nvSpPr>
          <p:cNvPr id="3" name="Text Placeholder 2"/>
          <p:cNvSpPr>
            <a:spLocks noGrp="1"/>
          </p:cNvSpPr>
          <p:nvPr>
            <p:ph type="body" idx="1"/>
          </p:nvPr>
        </p:nvSpPr>
        <p:spPr>
          <a:xfrm>
            <a:off x="457200" y="1600201"/>
            <a:ext cx="4629150" cy="569438"/>
          </a:xfrm>
        </p:spPr>
        <p:txBody>
          <a:bodyPr/>
          <a:lstStyle/>
          <a:p>
            <a:pPr eaLnBrk="1" hangingPunct="1"/>
            <a:r>
              <a:rPr lang="en-US" altLang="en-US" sz="2400" dirty="0" smtClean="0">
                <a:latin typeface="+mn-lt"/>
              </a:rPr>
              <a:t>INTERSECTION is denoted by</a:t>
            </a:r>
            <a:endParaRPr lang="en-US" altLang="en-US" sz="2400" dirty="0" smtClean="0">
              <a:latin typeface="Arial" panose="020B0604020202020204" pitchFamily="34" charset="0"/>
              <a:cs typeface="Arial" panose="020B0604020202020204" pitchFamily="34" charset="0"/>
              <a:sym typeface="Symbol" panose="05050102010706020507" pitchFamily="18" charset="2"/>
            </a:endParaRPr>
          </a:p>
        </p:txBody>
      </p:sp>
      <p:graphicFrame>
        <p:nvGraphicFramePr>
          <p:cNvPr id="7" name="Object 6" descr="intersection symbol"/>
          <p:cNvGraphicFramePr>
            <a:graphicFrameLocks noChangeAspect="1"/>
          </p:cNvGraphicFramePr>
          <p:nvPr>
            <p:extLst>
              <p:ext uri="{D42A27DB-BD31-4B8C-83A1-F6EECF244321}">
                <p14:modId xmlns:p14="http://schemas.microsoft.com/office/powerpoint/2010/main" val="1720172200"/>
              </p:ext>
            </p:extLst>
          </p:nvPr>
        </p:nvGraphicFramePr>
        <p:xfrm>
          <a:off x="5051116" y="1757113"/>
          <a:ext cx="367348" cy="282575"/>
        </p:xfrm>
        <a:graphic>
          <a:graphicData uri="http://schemas.openxmlformats.org/presentationml/2006/ole">
            <mc:AlternateContent xmlns:mc="http://schemas.openxmlformats.org/markup-compatibility/2006">
              <mc:Choice xmlns:v="urn:schemas-microsoft-com:vml" Requires="v">
                <p:oleObj spid="_x0000_s64015" name="Equation" r:id="rId3" imgW="164880" imgH="126720" progId="Equation.DSMT4">
                  <p:embed/>
                </p:oleObj>
              </mc:Choice>
              <mc:Fallback>
                <p:oleObj name="Equation" r:id="rId3" imgW="164880" imgH="126720" progId="Equation.DSMT4">
                  <p:embed/>
                  <p:pic>
                    <p:nvPicPr>
                      <p:cNvPr id="0" name=""/>
                      <p:cNvPicPr/>
                      <p:nvPr/>
                    </p:nvPicPr>
                    <p:blipFill>
                      <a:blip r:embed="rId4"/>
                      <a:stretch>
                        <a:fillRect/>
                      </a:stretch>
                    </p:blipFill>
                    <p:spPr>
                      <a:xfrm>
                        <a:off x="5051116" y="1757113"/>
                        <a:ext cx="367348" cy="282575"/>
                      </a:xfrm>
                      <a:prstGeom prst="rect">
                        <a:avLst/>
                      </a:prstGeom>
                    </p:spPr>
                  </p:pic>
                </p:oleObj>
              </mc:Fallback>
            </mc:AlternateContent>
          </a:graphicData>
        </a:graphic>
      </p:graphicFrame>
      <p:sp>
        <p:nvSpPr>
          <p:cNvPr id="4" name="Text Placeholder 3"/>
          <p:cNvSpPr>
            <a:spLocks noGrp="1"/>
          </p:cNvSpPr>
          <p:nvPr>
            <p:ph type="body" idx="2"/>
          </p:nvPr>
        </p:nvSpPr>
        <p:spPr>
          <a:xfrm>
            <a:off x="457200" y="2169640"/>
            <a:ext cx="4133850" cy="470386"/>
          </a:xfrm>
        </p:spPr>
        <p:txBody>
          <a:bodyPr/>
          <a:lstStyle/>
          <a:p>
            <a:r>
              <a:rPr lang="en-US" altLang="en-US" sz="2400" dirty="0" smtClean="0">
                <a:latin typeface="+mn-lt"/>
              </a:rPr>
              <a:t>The result of the operation</a:t>
            </a:r>
            <a:endParaRPr lang="en-US" sz="2400" dirty="0">
              <a:latin typeface="+mn-lt"/>
            </a:endParaRPr>
          </a:p>
        </p:txBody>
      </p:sp>
      <p:graphicFrame>
        <p:nvGraphicFramePr>
          <p:cNvPr id="6" name="Object 5" descr="R inter section S"/>
          <p:cNvGraphicFramePr>
            <a:graphicFrameLocks noChangeAspect="1"/>
          </p:cNvGraphicFramePr>
          <p:nvPr>
            <p:extLst>
              <p:ext uri="{D42A27DB-BD31-4B8C-83A1-F6EECF244321}">
                <p14:modId xmlns:p14="http://schemas.microsoft.com/office/powerpoint/2010/main" val="504942286"/>
              </p:ext>
            </p:extLst>
          </p:nvPr>
        </p:nvGraphicFramePr>
        <p:xfrm>
          <a:off x="4449445" y="2306850"/>
          <a:ext cx="785345" cy="333175"/>
        </p:xfrm>
        <a:graphic>
          <a:graphicData uri="http://schemas.openxmlformats.org/presentationml/2006/ole">
            <mc:AlternateContent xmlns:mc="http://schemas.openxmlformats.org/markup-compatibility/2006">
              <mc:Choice xmlns:v="urn:schemas-microsoft-com:vml" Requires="v">
                <p:oleObj spid="_x0000_s64016" name="Equation" r:id="rId5" imgW="419040" imgH="177480" progId="Equation.DSMT4">
                  <p:embed/>
                </p:oleObj>
              </mc:Choice>
              <mc:Fallback>
                <p:oleObj name="Equation" r:id="rId5" imgW="419040" imgH="177480" progId="Equation.DSMT4">
                  <p:embed/>
                  <p:pic>
                    <p:nvPicPr>
                      <p:cNvPr id="0" name=""/>
                      <p:cNvPicPr/>
                      <p:nvPr/>
                    </p:nvPicPr>
                    <p:blipFill>
                      <a:blip r:embed="rId6"/>
                      <a:stretch>
                        <a:fillRect/>
                      </a:stretch>
                    </p:blipFill>
                    <p:spPr>
                      <a:xfrm>
                        <a:off x="4449445" y="2306850"/>
                        <a:ext cx="785345" cy="333175"/>
                      </a:xfrm>
                      <a:prstGeom prst="rect">
                        <a:avLst/>
                      </a:prstGeom>
                    </p:spPr>
                  </p:pic>
                </p:oleObj>
              </mc:Fallback>
            </mc:AlternateContent>
          </a:graphicData>
        </a:graphic>
      </p:graphicFrame>
      <p:sp>
        <p:nvSpPr>
          <p:cNvPr id="5" name="Content Placeholder 4"/>
          <p:cNvSpPr>
            <a:spLocks noGrp="1"/>
          </p:cNvSpPr>
          <p:nvPr>
            <p:ph sz="quarter" idx="13"/>
          </p:nvPr>
        </p:nvSpPr>
        <p:spPr>
          <a:xfrm>
            <a:off x="457200" y="2169639"/>
            <a:ext cx="8229600" cy="2912265"/>
          </a:xfrm>
        </p:spPr>
        <p:txBody>
          <a:bodyPr/>
          <a:lstStyle/>
          <a:p>
            <a:pPr marL="266700" indent="4400550" eaLnBrk="1" hangingPunct="1">
              <a:buNone/>
              <a:tabLst>
                <a:tab pos="4667250" algn="l"/>
              </a:tabLst>
            </a:pPr>
            <a:r>
              <a:rPr lang="en-US" altLang="en-US" sz="2400" dirty="0">
                <a:latin typeface="+mn-lt"/>
              </a:rPr>
              <a:t>, is a relation that includes all tuples that are in both R and S</a:t>
            </a:r>
          </a:p>
          <a:p>
            <a:pPr lvl="1" indent="-284400" eaLnBrk="1" hangingPunct="1"/>
            <a:r>
              <a:rPr lang="en-US" altLang="en-US" sz="2400" dirty="0">
                <a:latin typeface="+mn-lt"/>
              </a:rPr>
              <a:t>The attribute names in the result will be the same as the attribute names in R</a:t>
            </a:r>
          </a:p>
          <a:p>
            <a:pPr indent="-255600" eaLnBrk="1" hangingPunct="1"/>
            <a:r>
              <a:rPr lang="en-US" altLang="en-US" sz="2400" dirty="0">
                <a:latin typeface="+mn-lt"/>
              </a:rPr>
              <a:t>The two operand relations R and S must be “type compatible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7670369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from Set Theory: </a:t>
            </a:r>
            <a:r>
              <a:rPr lang="en-US" altLang="en-US" dirty="0" smtClean="0"/>
              <a:t>SET DIFFERENCE</a:t>
            </a:r>
            <a:endParaRPr lang="en-US" dirty="0"/>
          </a:p>
        </p:txBody>
      </p:sp>
      <p:sp>
        <p:nvSpPr>
          <p:cNvPr id="9" name="Text Placeholder 8"/>
          <p:cNvSpPr>
            <a:spLocks noGrp="1"/>
          </p:cNvSpPr>
          <p:nvPr>
            <p:ph type="body" idx="1"/>
          </p:nvPr>
        </p:nvSpPr>
        <p:spPr>
          <a:xfrm>
            <a:off x="457200" y="1600201"/>
            <a:ext cx="8229600" cy="1782410"/>
          </a:xfrm>
        </p:spPr>
        <p:txBody>
          <a:bodyPr/>
          <a:lstStyle/>
          <a:p>
            <a:r>
              <a:rPr lang="en-US" altLang="en-US" sz="2400" dirty="0">
                <a:latin typeface="+mn-lt"/>
              </a:rPr>
              <a:t>SET DIFFERENCE (also called MINUS or EXCEPT) is denoted by </a:t>
            </a:r>
            <a:r>
              <a:rPr lang="en-US" altLang="en-US" sz="2400" dirty="0" smtClean="0">
                <a:latin typeface="+mn-lt"/>
              </a:rPr>
              <a:t>−</a:t>
            </a:r>
          </a:p>
          <a:p>
            <a:r>
              <a:rPr lang="en-US" altLang="en-US" sz="2400" dirty="0">
                <a:latin typeface="+mn-lt"/>
              </a:rPr>
              <a:t>The result of </a:t>
            </a:r>
            <a:r>
              <a:rPr lang="en-US" altLang="en-US" sz="2400" i="1" dirty="0" smtClean="0">
                <a:latin typeface="+mn-lt"/>
              </a:rPr>
              <a:t>R</a:t>
            </a:r>
            <a:r>
              <a:rPr lang="en-US" altLang="en-US" sz="2400" dirty="0">
                <a:latin typeface="+mn-lt"/>
              </a:rPr>
              <a:t> </a:t>
            </a:r>
            <a:r>
              <a:rPr lang="en-US" altLang="en-US" sz="2400" dirty="0" smtClean="0">
                <a:latin typeface="+mn-lt"/>
              </a:rPr>
              <a:t>− </a:t>
            </a:r>
            <a:r>
              <a:rPr lang="en-US" altLang="en-US" sz="2400" i="1" dirty="0" smtClean="0">
                <a:latin typeface="+mn-lt"/>
              </a:rPr>
              <a:t>S</a:t>
            </a:r>
            <a:r>
              <a:rPr lang="en-US" altLang="en-US" sz="2400" dirty="0">
                <a:latin typeface="+mn-lt"/>
              </a:rPr>
              <a:t>, is a relation that includes all tuples that are in </a:t>
            </a:r>
            <a:r>
              <a:rPr lang="en-US" altLang="en-US" sz="2400" i="1" dirty="0">
                <a:latin typeface="+mn-lt"/>
              </a:rPr>
              <a:t>R</a:t>
            </a:r>
            <a:r>
              <a:rPr lang="en-US" altLang="en-US" sz="2400" dirty="0">
                <a:latin typeface="+mn-lt"/>
              </a:rPr>
              <a:t> but not in </a:t>
            </a:r>
            <a:r>
              <a:rPr lang="en-US" altLang="en-US" sz="2400" i="1" dirty="0" smtClean="0">
                <a:latin typeface="+mn-lt"/>
              </a:rPr>
              <a:t>S</a:t>
            </a:r>
            <a:endParaRPr lang="en-US" altLang="en-US" sz="2400" i="1" dirty="0">
              <a:latin typeface="+mn-lt"/>
            </a:endParaRPr>
          </a:p>
        </p:txBody>
      </p:sp>
      <p:sp>
        <p:nvSpPr>
          <p:cNvPr id="8" name="Content Placeholder 7"/>
          <p:cNvSpPr>
            <a:spLocks noGrp="1"/>
          </p:cNvSpPr>
          <p:nvPr>
            <p:ph sz="quarter" idx="17"/>
          </p:nvPr>
        </p:nvSpPr>
        <p:spPr>
          <a:xfrm>
            <a:off x="457200" y="3382610"/>
            <a:ext cx="8229600" cy="1965453"/>
          </a:xfrm>
        </p:spPr>
        <p:txBody>
          <a:bodyPr/>
          <a:lstStyle/>
          <a:p>
            <a:pPr lvl="1" eaLnBrk="1" hangingPunct="1"/>
            <a:r>
              <a:rPr lang="en-US" altLang="en-US" sz="2400" dirty="0">
                <a:latin typeface="+mn-lt"/>
              </a:rPr>
              <a:t>The attribute names in the result will be the same as the attribute names in </a:t>
            </a:r>
            <a:r>
              <a:rPr lang="en-US" altLang="en-US" sz="2400" i="1" dirty="0">
                <a:latin typeface="+mn-lt"/>
              </a:rPr>
              <a:t>R</a:t>
            </a:r>
          </a:p>
          <a:p>
            <a:pPr eaLnBrk="1" hangingPunct="1"/>
            <a:r>
              <a:rPr lang="en-US" altLang="en-US" sz="2400" dirty="0">
                <a:latin typeface="+mn-lt"/>
              </a:rPr>
              <a:t>The two operand relations </a:t>
            </a:r>
            <a:r>
              <a:rPr lang="en-US" altLang="en-US" sz="2400" i="1" dirty="0">
                <a:latin typeface="+mn-lt"/>
              </a:rPr>
              <a:t>R</a:t>
            </a:r>
            <a:r>
              <a:rPr lang="en-US" altLang="en-US" sz="2400" dirty="0">
                <a:latin typeface="+mn-lt"/>
              </a:rPr>
              <a:t> and </a:t>
            </a:r>
            <a:r>
              <a:rPr lang="en-US" altLang="en-US" sz="2400" i="1" dirty="0">
                <a:latin typeface="+mn-lt"/>
              </a:rPr>
              <a:t>S</a:t>
            </a:r>
            <a:r>
              <a:rPr lang="en-US" altLang="en-US" sz="2400" dirty="0">
                <a:latin typeface="+mn-lt"/>
              </a:rPr>
              <a:t> must be “type compatible</a:t>
            </a:r>
            <a:r>
              <a:rPr lang="en-US" altLang="en-US" sz="2400" dirty="0" smtClean="0">
                <a:latin typeface="+mn-lt"/>
              </a:rPr>
              <a:t>”</a:t>
            </a:r>
            <a:endParaRPr lang="en-US" altLang="ja-JP" sz="2400" dirty="0">
              <a:latin typeface="+mn-lt"/>
            </a:endParaRPr>
          </a:p>
        </p:txBody>
      </p:sp>
    </p:spTree>
    <p:extLst>
      <p:ext uri="{BB962C8B-B14F-4D97-AF65-F5344CB8AC3E}">
        <p14:creationId xmlns:p14="http://schemas.microsoft.com/office/powerpoint/2010/main" val="28514748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a:t>
            </a:r>
            <a:r>
              <a:rPr lang="en-US" altLang="en-US" dirty="0" smtClean="0"/>
              <a:t>Overview </a:t>
            </a:r>
            <a:r>
              <a:rPr lang="en-US" altLang="en-US" sz="2000" b="0" dirty="0" smtClean="0"/>
              <a:t>(1 of 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Relational algebra is the basic set of operations for the relational model</a:t>
            </a:r>
          </a:p>
          <a:p>
            <a:pPr eaLnBrk="1" hangingPunct="1"/>
            <a:r>
              <a:rPr lang="en-US" altLang="en-US" sz="2400" dirty="0">
                <a:latin typeface="+mn-lt"/>
              </a:rPr>
              <a:t>These operations enable a user to specify </a:t>
            </a:r>
            <a:r>
              <a:rPr lang="en-US" altLang="en-US" sz="2400" b="1" dirty="0">
                <a:latin typeface="+mn-lt"/>
              </a:rPr>
              <a:t>basic retrieval requests</a:t>
            </a:r>
            <a:r>
              <a:rPr lang="en-US" altLang="en-US" sz="2400" dirty="0">
                <a:latin typeface="+mn-lt"/>
              </a:rPr>
              <a:t> (or </a:t>
            </a:r>
            <a:r>
              <a:rPr lang="en-US" altLang="en-US" sz="2400" b="1" dirty="0">
                <a:latin typeface="+mn-lt"/>
              </a:rPr>
              <a:t>queries</a:t>
            </a:r>
            <a:r>
              <a:rPr lang="en-US" altLang="en-US" sz="2400" dirty="0">
                <a:latin typeface="+mn-lt"/>
              </a:rPr>
              <a:t>) </a:t>
            </a:r>
          </a:p>
          <a:p>
            <a:pPr eaLnBrk="1" hangingPunct="1"/>
            <a:r>
              <a:rPr lang="en-US" altLang="en-US" sz="2400" dirty="0">
                <a:latin typeface="+mn-lt"/>
              </a:rPr>
              <a:t>The result of an operation is a </a:t>
            </a:r>
            <a:r>
              <a:rPr lang="en-US" altLang="en-US" sz="2400" b="1" dirty="0">
                <a:latin typeface="+mn-lt"/>
              </a:rPr>
              <a:t>new relation</a:t>
            </a:r>
            <a:r>
              <a:rPr lang="en-US" altLang="en-US" sz="2400" dirty="0">
                <a:latin typeface="+mn-lt"/>
              </a:rPr>
              <a:t>, which may have been formed from one or more </a:t>
            </a:r>
            <a:r>
              <a:rPr lang="en-US" altLang="en-US" sz="2400" b="1" dirty="0">
                <a:latin typeface="+mn-lt"/>
              </a:rPr>
              <a:t>input</a:t>
            </a:r>
            <a:r>
              <a:rPr lang="en-US" altLang="en-US" sz="2400" dirty="0">
                <a:latin typeface="+mn-lt"/>
              </a:rPr>
              <a:t> relations</a:t>
            </a:r>
          </a:p>
          <a:p>
            <a:pPr lvl="1" eaLnBrk="1" hangingPunct="1"/>
            <a:r>
              <a:rPr lang="en-US" altLang="en-US" sz="2400" dirty="0">
                <a:latin typeface="+mn-lt"/>
              </a:rPr>
              <a:t>This property makes the algebra “closed” (all objects in relational algebra are relations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91070128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Example to Illustrate the Result of UNION, INTERSECT, and DIFFERENCE</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1"/>
            <a:ext cx="8229600" cy="1066800"/>
          </a:xfrm>
        </p:spPr>
        <p:txBody>
          <a:bodyPr/>
          <a:lstStyle/>
          <a:p>
            <a:pPr marL="0" indent="0">
              <a:buNone/>
            </a:pPr>
            <a:r>
              <a:rPr lang="en-US" sz="2000" b="1" dirty="0">
                <a:latin typeface="+mn-lt"/>
              </a:rPr>
              <a:t>Figure 8.4 </a:t>
            </a:r>
            <a:r>
              <a:rPr lang="en-US" sz="2000" dirty="0">
                <a:latin typeface="+mn-lt"/>
              </a:rPr>
              <a:t>The set operations UNION, INTERSECTION, and MINUS. (a) Two union-compatible </a:t>
            </a:r>
            <a:r>
              <a:rPr lang="en-US" sz="2000" dirty="0" smtClean="0">
                <a:latin typeface="+mn-lt"/>
              </a:rPr>
              <a:t>relations. (b)</a:t>
            </a:r>
            <a:endParaRPr lang="en-US" sz="2000" dirty="0">
              <a:latin typeface="+mn-lt"/>
            </a:endParaRPr>
          </a:p>
        </p:txBody>
      </p:sp>
      <p:graphicFrame>
        <p:nvGraphicFramePr>
          <p:cNvPr id="4" name="Object 3" descr="STUDENT union INSTRUCTIOR."/>
          <p:cNvGraphicFramePr>
            <a:graphicFrameLocks noChangeAspect="1"/>
          </p:cNvGraphicFramePr>
          <p:nvPr>
            <p:extLst>
              <p:ext uri="{D42A27DB-BD31-4B8C-83A1-F6EECF244321}">
                <p14:modId xmlns:p14="http://schemas.microsoft.com/office/powerpoint/2010/main" val="1994358796"/>
              </p:ext>
            </p:extLst>
          </p:nvPr>
        </p:nvGraphicFramePr>
        <p:xfrm>
          <a:off x="4938262" y="2032163"/>
          <a:ext cx="3231650" cy="327256"/>
        </p:xfrm>
        <a:graphic>
          <a:graphicData uri="http://schemas.openxmlformats.org/presentationml/2006/ole">
            <mc:AlternateContent xmlns:mc="http://schemas.openxmlformats.org/markup-compatibility/2006">
              <mc:Choice xmlns:v="urn:schemas-microsoft-com:vml" Requires="v">
                <p:oleObj spid="_x0000_s79070" name="Equation" r:id="rId3" imgW="2006280" imgH="203040" progId="Equation.DSMT4">
                  <p:embed/>
                </p:oleObj>
              </mc:Choice>
              <mc:Fallback>
                <p:oleObj name="Equation" r:id="rId3" imgW="2006280" imgH="203040" progId="Equation.DSMT4">
                  <p:embed/>
                  <p:pic>
                    <p:nvPicPr>
                      <p:cNvPr id="0" name=""/>
                      <p:cNvPicPr/>
                      <p:nvPr/>
                    </p:nvPicPr>
                    <p:blipFill>
                      <a:blip r:embed="rId4"/>
                      <a:stretch>
                        <a:fillRect/>
                      </a:stretch>
                    </p:blipFill>
                    <p:spPr>
                      <a:xfrm>
                        <a:off x="4938262" y="2032163"/>
                        <a:ext cx="3231650" cy="327256"/>
                      </a:xfrm>
                      <a:prstGeom prst="rect">
                        <a:avLst/>
                      </a:prstGeom>
                    </p:spPr>
                  </p:pic>
                </p:oleObj>
              </mc:Fallback>
            </mc:AlternateContent>
          </a:graphicData>
        </a:graphic>
      </p:graphicFrame>
      <p:sp>
        <p:nvSpPr>
          <p:cNvPr id="7" name="Text Placeholder 6"/>
          <p:cNvSpPr>
            <a:spLocks noGrp="1"/>
          </p:cNvSpPr>
          <p:nvPr>
            <p:ph type="body" idx="2"/>
          </p:nvPr>
        </p:nvSpPr>
        <p:spPr>
          <a:xfrm>
            <a:off x="457200" y="2245925"/>
            <a:ext cx="7886700" cy="756251"/>
          </a:xfrm>
        </p:spPr>
        <p:txBody>
          <a:bodyPr/>
          <a:lstStyle/>
          <a:p>
            <a:pPr marL="0" indent="0">
              <a:buNone/>
            </a:pPr>
            <a:r>
              <a:rPr lang="en-US" sz="2000" dirty="0" smtClean="0">
                <a:latin typeface="+mn-lt"/>
              </a:rPr>
              <a:t>(c)                                                  (d) STUDENT – INSTRUCTOR. (e) INSTRUCTOR – STUDENT.</a:t>
            </a:r>
            <a:endParaRPr lang="en-US" sz="2000" dirty="0">
              <a:latin typeface="+mn-lt"/>
            </a:endParaRPr>
          </a:p>
        </p:txBody>
      </p:sp>
      <p:graphicFrame>
        <p:nvGraphicFramePr>
          <p:cNvPr id="5" name="Object 4" descr="STUDENT inter section INSTRUCTOR."/>
          <p:cNvGraphicFramePr>
            <a:graphicFrameLocks noChangeAspect="1"/>
          </p:cNvGraphicFramePr>
          <p:nvPr>
            <p:extLst>
              <p:ext uri="{D42A27DB-BD31-4B8C-83A1-F6EECF244321}">
                <p14:modId xmlns:p14="http://schemas.microsoft.com/office/powerpoint/2010/main" val="272371693"/>
              </p:ext>
            </p:extLst>
          </p:nvPr>
        </p:nvGraphicFramePr>
        <p:xfrm>
          <a:off x="981093" y="2347472"/>
          <a:ext cx="3231650" cy="327256"/>
        </p:xfrm>
        <a:graphic>
          <a:graphicData uri="http://schemas.openxmlformats.org/presentationml/2006/ole">
            <mc:AlternateContent xmlns:mc="http://schemas.openxmlformats.org/markup-compatibility/2006">
              <mc:Choice xmlns:v="urn:schemas-microsoft-com:vml" Requires="v">
                <p:oleObj spid="_x0000_s79071" name="Equation" r:id="rId5" imgW="2006280" imgH="203040" progId="Equation.DSMT4">
                  <p:embed/>
                </p:oleObj>
              </mc:Choice>
              <mc:Fallback>
                <p:oleObj name="Equation" r:id="rId5" imgW="2006280" imgH="203040" progId="Equation.DSMT4">
                  <p:embed/>
                  <p:pic>
                    <p:nvPicPr>
                      <p:cNvPr id="0" name=""/>
                      <p:cNvPicPr/>
                      <p:nvPr/>
                    </p:nvPicPr>
                    <p:blipFill>
                      <a:blip r:embed="rId6"/>
                      <a:stretch>
                        <a:fillRect/>
                      </a:stretch>
                    </p:blipFill>
                    <p:spPr>
                      <a:xfrm>
                        <a:off x="981093" y="2347472"/>
                        <a:ext cx="3231650" cy="327256"/>
                      </a:xfrm>
                      <a:prstGeom prst="rect">
                        <a:avLst/>
                      </a:prstGeom>
                    </p:spPr>
                  </p:pic>
                </p:oleObj>
              </mc:Fallback>
            </mc:AlternateContent>
          </a:graphicData>
        </a:graphic>
      </p:graphicFrame>
      <p:pic>
        <p:nvPicPr>
          <p:cNvPr id="10" name="Picture 9" descr="An illustration of six tables as fallow, A table, a, titled student has 8 rows and 1 column. The columns have the following headings from left to right,  . The row entries are as follows. Row 1. F n, L n. Row 2. Susan, yao. Row 3. Ramesh, shah. Row 4. Johnny, kohler. Row 5. Barbara, jones. Row 6. Amy, ford. Row 7. jimmy, Wang. Row 8. Emest, gilbert.&#10;A table, a, titled instructor has 6 rows and 1 column. The columns have the following headings from left to right. The row entries are as follows. Row 1. F name, L name. Row 2. john, smith. Row 3. Ricardo, Browne. Row 4. Susan, Yao. Row 5. Francis, Johnson. Row 6. Ramesh, Shah.&#10;A table b, has 10 rows and 2 columns. The columns have the following headings from left to right. F n, L n. The row entries are as follows. Row 1. Susan, Yao. Row 2. Ramesh, Shah. Row 3. Johnny, Kohler. Row 4. Barbara, jones. Row 5. Amy, ford. Row 6. jimmy, Wang. Row 7. Ernest, gilbert. Row 8. John, Smith. Row 9. Ricardo, Browne. Row 10. Francis, Johnson.&#10;A table c, has 2 rows and 2 columns. The columns have the following headings from left to right. F n, L n. The row entries are as follows. Row 1. Susan, Yao. Row 2. Ramesh, Shah.&#10;A table d, has 5 rows and 2 columns. The columns have the following headings from left to right. F n, L n. The row entries are as follows. Row 1. Johnny, kohler. Row 2. Barbara, jones. Row 3. Amy, Ford. Row 4. Jimmy, Wang. Row 5. Ernest, Gilbert.&#10;A table e, has 4 rows and 2 columns. The columns have the following headings from left to right. F name, L name. The row entries are as follows. Row 1. john, Smith. Row 2. Ricardo, Browne. Row 3. Francis, Browne. Row 4. Francis, Johnson."/>
          <p:cNvPicPr>
            <a:picLocks noChangeAspect="1"/>
          </p:cNvPicPr>
          <p:nvPr/>
        </p:nvPicPr>
        <p:blipFill>
          <a:blip r:embed="rId7"/>
          <a:stretch>
            <a:fillRect/>
          </a:stretch>
        </p:blipFill>
        <p:spPr>
          <a:xfrm>
            <a:off x="2296426" y="3088506"/>
            <a:ext cx="4144051" cy="3183162"/>
          </a:xfrm>
          <a:prstGeom prst="rect">
            <a:avLst/>
          </a:prstGeom>
        </p:spPr>
      </p:pic>
    </p:spTree>
    <p:extLst>
      <p:ext uri="{BB962C8B-B14F-4D97-AF65-F5344CB8AC3E}">
        <p14:creationId xmlns:p14="http://schemas.microsoft.com/office/powerpoint/2010/main" val="3023577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Some Properties of UNION, INTERSECT, and DIFFERENCE</a:t>
            </a:r>
            <a:endParaRPr lang="en-US" dirty="0"/>
          </a:p>
        </p:txBody>
      </p:sp>
      <p:sp>
        <p:nvSpPr>
          <p:cNvPr id="4" name="Text Placeholder 3"/>
          <p:cNvSpPr>
            <a:spLocks noGrp="1"/>
          </p:cNvSpPr>
          <p:nvPr>
            <p:ph type="body" idx="1"/>
          </p:nvPr>
        </p:nvSpPr>
        <p:spPr>
          <a:xfrm>
            <a:off x="457200" y="1600200"/>
            <a:ext cx="8229600" cy="886285"/>
          </a:xfrm>
        </p:spPr>
        <p:txBody>
          <a:bodyPr/>
          <a:lstStyle/>
          <a:p>
            <a:r>
              <a:rPr lang="en-US" altLang="en-US" sz="2400" dirty="0">
                <a:latin typeface="+mn-lt"/>
              </a:rPr>
              <a:t>Notice that both union and intersection are </a:t>
            </a:r>
            <a:r>
              <a:rPr lang="en-US" altLang="en-US" sz="2400" b="1" dirty="0">
                <a:latin typeface="+mn-lt"/>
              </a:rPr>
              <a:t>commutative</a:t>
            </a:r>
            <a:r>
              <a:rPr lang="en-US" altLang="en-US" sz="2400" dirty="0">
                <a:latin typeface="+mn-lt"/>
              </a:rPr>
              <a:t> operations; that </a:t>
            </a:r>
            <a:r>
              <a:rPr lang="en-US" altLang="en-US" sz="2400" dirty="0" smtClean="0">
                <a:latin typeface="+mn-lt"/>
              </a:rPr>
              <a:t>is</a:t>
            </a:r>
          </a:p>
          <a:p>
            <a:pPr lvl="1" indent="-284400"/>
            <a:r>
              <a:rPr lang="en-US" altLang="en-US" sz="2400" dirty="0">
                <a:latin typeface="+mn-lt"/>
              </a:rPr>
              <a:t> </a:t>
            </a:r>
          </a:p>
        </p:txBody>
      </p:sp>
      <p:graphicFrame>
        <p:nvGraphicFramePr>
          <p:cNvPr id="10" name="Object 9" descr="R union S = S union R comma and R inter section S = S inter section R&#10;"/>
          <p:cNvGraphicFramePr>
            <a:graphicFrameLocks noChangeAspect="1"/>
          </p:cNvGraphicFramePr>
          <p:nvPr>
            <p:extLst>
              <p:ext uri="{D42A27DB-BD31-4B8C-83A1-F6EECF244321}">
                <p14:modId xmlns:p14="http://schemas.microsoft.com/office/powerpoint/2010/main" val="577493314"/>
              </p:ext>
            </p:extLst>
          </p:nvPr>
        </p:nvGraphicFramePr>
        <p:xfrm>
          <a:off x="1256046" y="2549421"/>
          <a:ext cx="4454768" cy="371231"/>
        </p:xfrm>
        <a:graphic>
          <a:graphicData uri="http://schemas.openxmlformats.org/presentationml/2006/ole">
            <mc:AlternateContent xmlns:mc="http://schemas.openxmlformats.org/markup-compatibility/2006">
              <mc:Choice xmlns:v="urn:schemas-microsoft-com:vml" Requires="v">
                <p:oleObj spid="_x0000_s51008" name="Equation" r:id="rId3" imgW="2286000" imgH="190440" progId="Equation.DSMT4">
                  <p:embed/>
                </p:oleObj>
              </mc:Choice>
              <mc:Fallback>
                <p:oleObj name="Equation" r:id="rId3" imgW="2286000" imgH="190440" progId="Equation.DSMT4">
                  <p:embed/>
                  <p:pic>
                    <p:nvPicPr>
                      <p:cNvPr id="0" name=""/>
                      <p:cNvPicPr/>
                      <p:nvPr/>
                    </p:nvPicPr>
                    <p:blipFill>
                      <a:blip r:embed="rId4"/>
                      <a:stretch>
                        <a:fillRect/>
                      </a:stretch>
                    </p:blipFill>
                    <p:spPr>
                      <a:xfrm>
                        <a:off x="1256046" y="2549421"/>
                        <a:ext cx="4454768" cy="371231"/>
                      </a:xfrm>
                      <a:prstGeom prst="rect">
                        <a:avLst/>
                      </a:prstGeom>
                    </p:spPr>
                  </p:pic>
                </p:oleObj>
              </mc:Fallback>
            </mc:AlternateContent>
          </a:graphicData>
        </a:graphic>
      </p:graphicFrame>
      <p:sp>
        <p:nvSpPr>
          <p:cNvPr id="6" name="Content Placeholder 5"/>
          <p:cNvSpPr>
            <a:spLocks noGrp="1"/>
          </p:cNvSpPr>
          <p:nvPr>
            <p:ph sz="quarter" idx="14"/>
          </p:nvPr>
        </p:nvSpPr>
        <p:spPr>
          <a:xfrm>
            <a:off x="457200" y="2881185"/>
            <a:ext cx="8232775" cy="1246669"/>
          </a:xfrm>
        </p:spPr>
        <p:txBody>
          <a:bodyPr/>
          <a:lstStyle/>
          <a:p>
            <a:r>
              <a:rPr lang="en-US" altLang="en-US" sz="2400" dirty="0">
                <a:latin typeface="+mn-lt"/>
              </a:rPr>
              <a:t>Both union and intersection can be treated as </a:t>
            </a:r>
            <a:r>
              <a:rPr lang="en-US" altLang="en-US" sz="2400" i="1" dirty="0">
                <a:latin typeface="+mn-lt"/>
              </a:rPr>
              <a:t>n</a:t>
            </a:r>
            <a:r>
              <a:rPr lang="en-US" altLang="en-US" sz="2400" dirty="0">
                <a:latin typeface="+mn-lt"/>
              </a:rPr>
              <a:t>-ary operations applicable to any number of relations as both are </a:t>
            </a:r>
            <a:r>
              <a:rPr lang="en-US" altLang="en-US" sz="2400" b="1" dirty="0">
                <a:latin typeface="+mn-lt"/>
              </a:rPr>
              <a:t>associative</a:t>
            </a:r>
            <a:r>
              <a:rPr lang="en-US" altLang="en-US" sz="2400" dirty="0">
                <a:latin typeface="+mn-lt"/>
              </a:rPr>
              <a:t> operations; that </a:t>
            </a:r>
            <a:r>
              <a:rPr lang="en-US" altLang="en-US" sz="2400" dirty="0" smtClean="0">
                <a:latin typeface="+mn-lt"/>
              </a:rPr>
              <a:t>is</a:t>
            </a:r>
          </a:p>
          <a:p>
            <a:pPr lvl="1"/>
            <a:r>
              <a:rPr lang="en-US" altLang="en-US" sz="2400" dirty="0">
                <a:latin typeface="+mn-lt"/>
              </a:rPr>
              <a:t> </a:t>
            </a:r>
            <a:endParaRPr lang="en-US" altLang="en-US" sz="2400" dirty="0" smtClean="0">
              <a:latin typeface="+mn-lt"/>
            </a:endParaRPr>
          </a:p>
        </p:txBody>
      </p:sp>
      <p:pic>
        <p:nvPicPr>
          <p:cNvPr id="15" name="Picture 14" descr="R union left parenthesis S union T right parenthesis = left parenthesis R union S right parenthesis union T"/>
          <p:cNvPicPr>
            <a:picLocks noChangeAspect="1"/>
          </p:cNvPicPr>
          <p:nvPr/>
        </p:nvPicPr>
        <p:blipFill rotWithShape="1">
          <a:blip r:embed="rId5"/>
          <a:srcRect b="51491"/>
          <a:stretch/>
        </p:blipFill>
        <p:spPr>
          <a:xfrm>
            <a:off x="1256046" y="4217151"/>
            <a:ext cx="3195150" cy="384239"/>
          </a:xfrm>
          <a:prstGeom prst="rect">
            <a:avLst/>
          </a:prstGeom>
        </p:spPr>
      </p:pic>
      <p:sp>
        <p:nvSpPr>
          <p:cNvPr id="3" name="Content Placeholder 2"/>
          <p:cNvSpPr>
            <a:spLocks noGrp="1"/>
          </p:cNvSpPr>
          <p:nvPr>
            <p:ph sz="quarter" idx="13"/>
          </p:nvPr>
        </p:nvSpPr>
        <p:spPr>
          <a:xfrm>
            <a:off x="457200" y="4500560"/>
            <a:ext cx="917718" cy="492394"/>
          </a:xfrm>
        </p:spPr>
        <p:txBody>
          <a:bodyPr/>
          <a:lstStyle/>
          <a:p>
            <a:pPr lvl="1"/>
            <a:r>
              <a:rPr lang="en-US" sz="2400" dirty="0" smtClean="0">
                <a:latin typeface="+mn-lt"/>
              </a:rPr>
              <a:t> </a:t>
            </a:r>
            <a:endParaRPr lang="en-US" sz="2400" dirty="0">
              <a:latin typeface="+mn-lt"/>
            </a:endParaRPr>
          </a:p>
        </p:txBody>
      </p:sp>
      <p:pic>
        <p:nvPicPr>
          <p:cNvPr id="13" name="Picture 12" descr="left parenthesis R inter section S right parenthesis inter section T =  R inter section left parenthesis S inter section T right parenthesis"/>
          <p:cNvPicPr>
            <a:picLocks noChangeAspect="1"/>
          </p:cNvPicPr>
          <p:nvPr/>
        </p:nvPicPr>
        <p:blipFill rotWithShape="1">
          <a:blip r:embed="rId5"/>
          <a:srcRect t="49058"/>
          <a:stretch/>
        </p:blipFill>
        <p:spPr>
          <a:xfrm>
            <a:off x="1256046" y="4611221"/>
            <a:ext cx="3195150" cy="403511"/>
          </a:xfrm>
          <a:prstGeom prst="rect">
            <a:avLst/>
          </a:prstGeom>
        </p:spPr>
      </p:pic>
      <p:sp>
        <p:nvSpPr>
          <p:cNvPr id="8" name="Content Placeholder 7"/>
          <p:cNvSpPr>
            <a:spLocks noGrp="1"/>
          </p:cNvSpPr>
          <p:nvPr>
            <p:ph sz="quarter" idx="16"/>
          </p:nvPr>
        </p:nvSpPr>
        <p:spPr>
          <a:xfrm>
            <a:off x="457200" y="4986225"/>
            <a:ext cx="8229600" cy="924049"/>
          </a:xfrm>
        </p:spPr>
        <p:txBody>
          <a:bodyPr/>
          <a:lstStyle/>
          <a:p>
            <a:r>
              <a:rPr lang="en-US" altLang="en-US" sz="2400" dirty="0">
                <a:latin typeface="+mn-lt"/>
              </a:rPr>
              <a:t>The minus operation is not commutative; that is, in </a:t>
            </a:r>
            <a:r>
              <a:rPr lang="en-US" altLang="en-US" sz="2400" dirty="0" smtClean="0">
                <a:latin typeface="+mn-lt"/>
              </a:rPr>
              <a:t>general</a:t>
            </a:r>
          </a:p>
          <a:p>
            <a:pPr lvl="1"/>
            <a:r>
              <a:rPr lang="en-US" altLang="en-US" sz="2400" dirty="0">
                <a:latin typeface="+mn-lt"/>
              </a:rPr>
              <a:t> </a:t>
            </a:r>
          </a:p>
        </p:txBody>
      </p:sp>
      <p:graphicFrame>
        <p:nvGraphicFramePr>
          <p:cNvPr id="12" name="Object 11" descr="R minus S does not equals S minus R"/>
          <p:cNvGraphicFramePr>
            <a:graphicFrameLocks noChangeAspect="1"/>
          </p:cNvGraphicFramePr>
          <p:nvPr>
            <p:extLst>
              <p:ext uri="{D42A27DB-BD31-4B8C-83A1-F6EECF244321}">
                <p14:modId xmlns:p14="http://schemas.microsoft.com/office/powerpoint/2010/main" val="1536063538"/>
              </p:ext>
            </p:extLst>
          </p:nvPr>
        </p:nvGraphicFramePr>
        <p:xfrm>
          <a:off x="1266155" y="5923514"/>
          <a:ext cx="1915707" cy="339256"/>
        </p:xfrm>
        <a:graphic>
          <a:graphicData uri="http://schemas.openxmlformats.org/presentationml/2006/ole">
            <mc:AlternateContent xmlns:mc="http://schemas.openxmlformats.org/markup-compatibility/2006">
              <mc:Choice xmlns:v="urn:schemas-microsoft-com:vml" Requires="v">
                <p:oleObj spid="_x0000_s51009" name="Equation" r:id="rId6" imgW="1002960" imgH="177480" progId="Equation.DSMT4">
                  <p:embed/>
                </p:oleObj>
              </mc:Choice>
              <mc:Fallback>
                <p:oleObj name="Equation" r:id="rId6" imgW="1002960" imgH="177480" progId="Equation.DSMT4">
                  <p:embed/>
                  <p:pic>
                    <p:nvPicPr>
                      <p:cNvPr id="10" name="Object 9"/>
                      <p:cNvPicPr/>
                      <p:nvPr/>
                    </p:nvPicPr>
                    <p:blipFill>
                      <a:blip r:embed="rId7"/>
                      <a:stretch>
                        <a:fillRect/>
                      </a:stretch>
                    </p:blipFill>
                    <p:spPr>
                      <a:xfrm>
                        <a:off x="1266155" y="5923514"/>
                        <a:ext cx="1915707" cy="339256"/>
                      </a:xfrm>
                      <a:prstGeom prst="rect">
                        <a:avLst/>
                      </a:prstGeom>
                    </p:spPr>
                  </p:pic>
                </p:oleObj>
              </mc:Fallback>
            </mc:AlternateContent>
          </a:graphicData>
        </a:graphic>
      </p:graphicFrame>
    </p:spTree>
    <p:extLst>
      <p:ext uri="{BB962C8B-B14F-4D97-AF65-F5344CB8AC3E}">
        <p14:creationId xmlns:p14="http://schemas.microsoft.com/office/powerpoint/2010/main" val="2588521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from Set Theory: </a:t>
            </a:r>
            <a:r>
              <a:rPr lang="en-US" altLang="en-US" dirty="0" smtClean="0"/>
              <a:t>CARTESIAN PRODUCT </a:t>
            </a:r>
            <a:r>
              <a:rPr lang="en-US" altLang="en-US" sz="2000" b="0" dirty="0" smtClean="0"/>
              <a:t>(1 of 3)</a:t>
            </a:r>
            <a:endParaRPr lang="en-US" sz="2000" b="0" dirty="0"/>
          </a:p>
        </p:txBody>
      </p:sp>
      <p:sp>
        <p:nvSpPr>
          <p:cNvPr id="3" name="Text Placeholder 2"/>
          <p:cNvSpPr>
            <a:spLocks noGrp="1"/>
          </p:cNvSpPr>
          <p:nvPr>
            <p:ph type="body" idx="1"/>
          </p:nvPr>
        </p:nvSpPr>
        <p:spPr>
          <a:xfrm>
            <a:off x="457200" y="1600200"/>
            <a:ext cx="8229600" cy="1574723"/>
          </a:xfrm>
        </p:spPr>
        <p:txBody>
          <a:bodyPr/>
          <a:lstStyle/>
          <a:p>
            <a:pPr eaLnBrk="1" hangingPunct="1"/>
            <a:r>
              <a:rPr lang="en-US" altLang="en-US" sz="2200" dirty="0">
                <a:latin typeface="+mn-lt"/>
              </a:rPr>
              <a:t>CARTESIAN (or CROSS) PRODUCT Operation</a:t>
            </a:r>
          </a:p>
          <a:p>
            <a:pPr lvl="1" indent="-284400" eaLnBrk="1" hangingPunct="1"/>
            <a:r>
              <a:rPr lang="en-US" altLang="en-US" sz="2200" dirty="0">
                <a:latin typeface="+mn-lt"/>
              </a:rPr>
              <a:t>This operation is used to combine tuples from two relations in a combinatorial fashion</a:t>
            </a:r>
            <a:r>
              <a:rPr lang="en-US" altLang="en-US" sz="2200" dirty="0" smtClean="0">
                <a:latin typeface="+mn-lt"/>
              </a:rPr>
              <a:t>.</a:t>
            </a:r>
          </a:p>
          <a:p>
            <a:pPr lvl="1" indent="-284400" eaLnBrk="1" hangingPunct="1"/>
            <a:r>
              <a:rPr lang="en-US" altLang="en-US" sz="2200" dirty="0"/>
              <a:t>Denoted </a:t>
            </a:r>
            <a:r>
              <a:rPr lang="en-US" altLang="en-US" sz="2200" dirty="0" smtClean="0"/>
              <a:t>by</a:t>
            </a:r>
            <a:endParaRPr lang="en-US" altLang="en-US" sz="2200" dirty="0" smtClean="0">
              <a:latin typeface="+mn-lt"/>
            </a:endParaRPr>
          </a:p>
        </p:txBody>
      </p:sp>
      <p:pic>
        <p:nvPicPr>
          <p:cNvPr id="12" name="Picture 11" descr="R left parenthesis A sub 1 comma A sub 2 comma ellipse comma A sub n right parenthesis  times S left parenthesis B sub 1 comma B sub 2 comma ellipse comma B sub m right parenthesis"/>
          <p:cNvPicPr>
            <a:picLocks noChangeAspect="1"/>
          </p:cNvPicPr>
          <p:nvPr/>
        </p:nvPicPr>
        <p:blipFill rotWithShape="1">
          <a:blip r:embed="rId3"/>
          <a:srcRect l="2408" t="15729" r="2556" b="15959"/>
          <a:stretch/>
        </p:blipFill>
        <p:spPr>
          <a:xfrm>
            <a:off x="2779775" y="2868322"/>
            <a:ext cx="4420505" cy="384048"/>
          </a:xfrm>
          <a:prstGeom prst="rect">
            <a:avLst/>
          </a:prstGeom>
        </p:spPr>
      </p:pic>
      <p:sp>
        <p:nvSpPr>
          <p:cNvPr id="7" name="Content Placeholder 6"/>
          <p:cNvSpPr>
            <a:spLocks noGrp="1"/>
          </p:cNvSpPr>
          <p:nvPr>
            <p:ph sz="quarter" idx="16"/>
          </p:nvPr>
        </p:nvSpPr>
        <p:spPr>
          <a:xfrm>
            <a:off x="457200" y="3252370"/>
            <a:ext cx="8229600" cy="414374"/>
          </a:xfrm>
        </p:spPr>
        <p:txBody>
          <a:bodyPr/>
          <a:lstStyle/>
          <a:p>
            <a:pPr marL="741600" lvl="3" indent="-284400"/>
            <a:r>
              <a:rPr lang="en-US" altLang="en-US" sz="2200" dirty="0" smtClean="0">
                <a:latin typeface="+mn-lt"/>
              </a:rPr>
              <a:t>Result is a relation Q with degree </a:t>
            </a:r>
            <a:r>
              <a:rPr lang="en-US" altLang="en-US" sz="2200" i="1" dirty="0" smtClean="0">
                <a:latin typeface="+mn-lt"/>
              </a:rPr>
              <a:t>n + m </a:t>
            </a:r>
            <a:r>
              <a:rPr lang="en-US" altLang="en-US" sz="2200" dirty="0" smtClean="0">
                <a:latin typeface="+mn-lt"/>
              </a:rPr>
              <a:t>attributes:</a:t>
            </a:r>
          </a:p>
          <a:p>
            <a:pPr marL="1144800" lvl="2" indent="-230400"/>
            <a:r>
              <a:rPr lang="en-US" altLang="en-US" sz="2200" dirty="0" smtClean="0">
                <a:latin typeface="+mn-lt"/>
              </a:rPr>
              <a:t> </a:t>
            </a:r>
            <a:endParaRPr lang="en-US" altLang="en-US" sz="2200" dirty="0">
              <a:latin typeface="+mn-lt"/>
            </a:endParaRPr>
          </a:p>
        </p:txBody>
      </p:sp>
      <p:pic>
        <p:nvPicPr>
          <p:cNvPr id="13" name="Picture 12" descr="Q left A sub 1 comma A sub 2 ellipse comma A sub n comma B sub 1 comma B sub 2 comma ellipse B sub M right parenthesis in that order."/>
          <p:cNvPicPr>
            <a:picLocks noChangeAspect="1"/>
          </p:cNvPicPr>
          <p:nvPr/>
        </p:nvPicPr>
        <p:blipFill rotWithShape="1">
          <a:blip r:embed="rId4"/>
          <a:srcRect l="2479" t="14207" r="1821" b="19322"/>
          <a:stretch/>
        </p:blipFill>
        <p:spPr>
          <a:xfrm>
            <a:off x="1645920" y="3788738"/>
            <a:ext cx="5303520" cy="356616"/>
          </a:xfrm>
          <a:prstGeom prst="rect">
            <a:avLst/>
          </a:prstGeom>
        </p:spPr>
      </p:pic>
      <p:sp>
        <p:nvSpPr>
          <p:cNvPr id="8" name="Content Placeholder 7"/>
          <p:cNvSpPr>
            <a:spLocks noGrp="1"/>
          </p:cNvSpPr>
          <p:nvPr>
            <p:ph sz="quarter" idx="17"/>
          </p:nvPr>
        </p:nvSpPr>
        <p:spPr>
          <a:xfrm>
            <a:off x="457200" y="4107012"/>
            <a:ext cx="8229600" cy="1173659"/>
          </a:xfrm>
        </p:spPr>
        <p:txBody>
          <a:bodyPr/>
          <a:lstStyle/>
          <a:p>
            <a:pPr lvl="1" eaLnBrk="1" hangingPunct="1"/>
            <a:r>
              <a:rPr lang="en-US" altLang="en-US" sz="2200" dirty="0">
                <a:latin typeface="+mn-lt"/>
              </a:rPr>
              <a:t>The resulting relation state has one tuple for each combination of tuples—one from </a:t>
            </a:r>
            <a:r>
              <a:rPr lang="en-US" altLang="en-US" sz="2200" i="1" dirty="0">
                <a:latin typeface="+mn-lt"/>
              </a:rPr>
              <a:t>R</a:t>
            </a:r>
            <a:r>
              <a:rPr lang="en-US" altLang="en-US" sz="2200" dirty="0">
                <a:latin typeface="+mn-lt"/>
              </a:rPr>
              <a:t> and one from </a:t>
            </a:r>
            <a:r>
              <a:rPr lang="en-US" altLang="en-US" sz="2200" i="1" dirty="0">
                <a:latin typeface="+mn-lt"/>
              </a:rPr>
              <a:t>S</a:t>
            </a:r>
            <a:r>
              <a:rPr lang="en-US" altLang="en-US" sz="2200" dirty="0">
                <a:latin typeface="+mn-lt"/>
              </a:rPr>
              <a:t>. </a:t>
            </a:r>
          </a:p>
          <a:p>
            <a:pPr lvl="1" eaLnBrk="1" hangingPunct="1"/>
            <a:r>
              <a:rPr lang="en-US" altLang="en-US" sz="2200" dirty="0">
                <a:latin typeface="+mn-lt"/>
              </a:rPr>
              <a:t>Hence, if</a:t>
            </a:r>
            <a:r>
              <a:rPr lang="en-US" altLang="en-US" sz="2200" i="1" dirty="0">
                <a:latin typeface="+mn-lt"/>
              </a:rPr>
              <a:t> R </a:t>
            </a:r>
            <a:r>
              <a:rPr lang="en-US" altLang="en-US" sz="2200" dirty="0">
                <a:latin typeface="+mn-lt"/>
              </a:rPr>
              <a:t>has </a:t>
            </a:r>
            <a:r>
              <a:rPr lang="en-US" altLang="en-US" sz="2200" i="1" dirty="0">
                <a:latin typeface="+mn-lt"/>
              </a:rPr>
              <a:t>n</a:t>
            </a:r>
            <a:r>
              <a:rPr lang="en-US" altLang="en-US" sz="2200" i="1" baseline="-25000" dirty="0">
                <a:latin typeface="+mn-lt"/>
              </a:rPr>
              <a:t>R</a:t>
            </a:r>
            <a:r>
              <a:rPr lang="en-US" altLang="en-US" sz="2200" dirty="0">
                <a:latin typeface="+mn-lt"/>
              </a:rPr>
              <a:t> tuples</a:t>
            </a:r>
            <a:endParaRPr lang="en-US" sz="2200" dirty="0">
              <a:latin typeface="+mn-lt"/>
            </a:endParaRPr>
          </a:p>
        </p:txBody>
      </p:sp>
      <p:graphicFrame>
        <p:nvGraphicFramePr>
          <p:cNvPr id="9" name="Object 8" descr="left parenthesis denoted as absolute value R = n sub R  right parenthesis comma"/>
          <p:cNvGraphicFramePr>
            <a:graphicFrameLocks noChangeAspect="1"/>
          </p:cNvGraphicFramePr>
          <p:nvPr>
            <p:extLst>
              <p:ext uri="{D42A27DB-BD31-4B8C-83A1-F6EECF244321}">
                <p14:modId xmlns:p14="http://schemas.microsoft.com/office/powerpoint/2010/main" val="3890283508"/>
              </p:ext>
            </p:extLst>
          </p:nvPr>
        </p:nvGraphicFramePr>
        <p:xfrm>
          <a:off x="4400222" y="4948764"/>
          <a:ext cx="3087999" cy="409353"/>
        </p:xfrm>
        <a:graphic>
          <a:graphicData uri="http://schemas.openxmlformats.org/presentationml/2006/ole">
            <mc:AlternateContent xmlns:mc="http://schemas.openxmlformats.org/markup-compatibility/2006">
              <mc:Choice xmlns:v="urn:schemas-microsoft-com:vml" Requires="v">
                <p:oleObj spid="_x0000_s77962" name="Equation" r:id="rId5" imgW="1473120" imgH="228600" progId="Equation.DSMT4">
                  <p:embed/>
                </p:oleObj>
              </mc:Choice>
              <mc:Fallback>
                <p:oleObj name="Equation" r:id="rId5" imgW="1473120" imgH="228600" progId="Equation.DSMT4">
                  <p:embed/>
                  <p:pic>
                    <p:nvPicPr>
                      <p:cNvPr id="0" name=""/>
                      <p:cNvPicPr/>
                      <p:nvPr/>
                    </p:nvPicPr>
                    <p:blipFill>
                      <a:blip r:embed="rId6"/>
                      <a:stretch>
                        <a:fillRect/>
                      </a:stretch>
                    </p:blipFill>
                    <p:spPr>
                      <a:xfrm>
                        <a:off x="4400222" y="4948764"/>
                        <a:ext cx="3087999" cy="409353"/>
                      </a:xfrm>
                      <a:prstGeom prst="rect">
                        <a:avLst/>
                      </a:prstGeom>
                    </p:spPr>
                  </p:pic>
                </p:oleObj>
              </mc:Fallback>
            </mc:AlternateContent>
          </a:graphicData>
        </a:graphic>
      </p:graphicFrame>
      <p:sp>
        <p:nvSpPr>
          <p:cNvPr id="4" name="Content Placeholder 3"/>
          <p:cNvSpPr>
            <a:spLocks noGrp="1"/>
          </p:cNvSpPr>
          <p:nvPr>
            <p:ph sz="quarter" idx="13"/>
          </p:nvPr>
        </p:nvSpPr>
        <p:spPr>
          <a:xfrm>
            <a:off x="457200" y="4878330"/>
            <a:ext cx="8229600" cy="1330445"/>
          </a:xfrm>
        </p:spPr>
        <p:txBody>
          <a:bodyPr/>
          <a:lstStyle/>
          <a:p>
            <a:pPr marL="741363" lvl="1" indent="6253163" eaLnBrk="1" hangingPunct="1">
              <a:buNone/>
              <a:tabLst>
                <a:tab pos="6950075" algn="l"/>
              </a:tabLst>
            </a:pPr>
            <a:r>
              <a:rPr lang="en-US" altLang="en-US" sz="2200" dirty="0">
                <a:latin typeface="+mn-lt"/>
              </a:rPr>
              <a:t>and </a:t>
            </a:r>
            <a:r>
              <a:rPr lang="en-US" altLang="en-US" sz="2200" i="1" dirty="0">
                <a:latin typeface="+mn-lt"/>
              </a:rPr>
              <a:t>S</a:t>
            </a:r>
            <a:r>
              <a:rPr lang="en-US" altLang="en-US" sz="2200" dirty="0">
                <a:latin typeface="+mn-lt"/>
              </a:rPr>
              <a:t> has </a:t>
            </a:r>
            <a:r>
              <a:rPr lang="en-US" altLang="en-US" sz="2200" i="1" dirty="0">
                <a:latin typeface="+mn-lt"/>
              </a:rPr>
              <a:t>n</a:t>
            </a:r>
            <a:r>
              <a:rPr lang="en-US" altLang="en-US" sz="2200" i="1" baseline="-25000" dirty="0">
                <a:latin typeface="+mn-lt"/>
              </a:rPr>
              <a:t>S</a:t>
            </a:r>
            <a:r>
              <a:rPr lang="en-US" altLang="en-US" sz="2200" dirty="0">
                <a:latin typeface="+mn-lt"/>
              </a:rPr>
              <a:t> tuples, then </a:t>
            </a:r>
            <a:r>
              <a:rPr lang="en-US" altLang="en-US" sz="2200" i="1" dirty="0">
                <a:latin typeface="+mn-lt"/>
              </a:rPr>
              <a:t>R </a:t>
            </a:r>
            <a:r>
              <a:rPr lang="en-US" altLang="en-US" sz="2200" dirty="0" smtClean="0">
                <a:latin typeface="+mn-lt"/>
              </a:rPr>
              <a:t>× </a:t>
            </a:r>
            <a:r>
              <a:rPr lang="en-US" altLang="en-US" sz="2200" i="1" dirty="0">
                <a:latin typeface="+mn-lt"/>
              </a:rPr>
              <a:t>S</a:t>
            </a:r>
            <a:r>
              <a:rPr lang="en-US" altLang="en-US" sz="2200" dirty="0">
                <a:latin typeface="+mn-lt"/>
              </a:rPr>
              <a:t> will have </a:t>
            </a:r>
            <a:r>
              <a:rPr lang="en-US" altLang="en-US" sz="2200" i="1" dirty="0">
                <a:latin typeface="+mn-lt"/>
              </a:rPr>
              <a:t>n</a:t>
            </a:r>
            <a:r>
              <a:rPr lang="en-US" altLang="en-US" sz="2200" i="1" baseline="-25000" dirty="0">
                <a:latin typeface="+mn-lt"/>
              </a:rPr>
              <a:t>R</a:t>
            </a:r>
            <a:r>
              <a:rPr lang="en-US" altLang="en-US" sz="2200" dirty="0">
                <a:latin typeface="+mn-lt"/>
              </a:rPr>
              <a:t> *</a:t>
            </a:r>
            <a:r>
              <a:rPr lang="en-US" altLang="en-US" sz="2200" i="1" dirty="0">
                <a:latin typeface="+mn-lt"/>
              </a:rPr>
              <a:t> n</a:t>
            </a:r>
            <a:r>
              <a:rPr lang="en-US" altLang="en-US" sz="2200" i="1" baseline="-25000" dirty="0">
                <a:latin typeface="+mn-lt"/>
              </a:rPr>
              <a:t>S</a:t>
            </a:r>
            <a:r>
              <a:rPr lang="en-US" altLang="en-US" sz="2200" i="1" dirty="0">
                <a:latin typeface="+mn-lt"/>
              </a:rPr>
              <a:t> </a:t>
            </a:r>
            <a:r>
              <a:rPr lang="en-US" altLang="en-US" sz="2200" dirty="0">
                <a:latin typeface="+mn-lt"/>
              </a:rPr>
              <a:t>tuples.</a:t>
            </a:r>
          </a:p>
          <a:p>
            <a:pPr lvl="1" eaLnBrk="1" hangingPunct="1"/>
            <a:r>
              <a:rPr lang="en-US" altLang="en-US" sz="2200" dirty="0">
                <a:latin typeface="+mn-lt"/>
              </a:rPr>
              <a:t>The two operands do NOT have to be "type compatible</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591569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Operations from Set Theory: </a:t>
            </a:r>
            <a:r>
              <a:rPr lang="en-US" altLang="en-US" dirty="0" smtClean="0"/>
              <a:t>CARTESIAN PRODUCT </a:t>
            </a:r>
            <a:r>
              <a:rPr lang="en-US" altLang="en-US" sz="2000" b="0" dirty="0" smtClean="0"/>
              <a:t>(2 </a:t>
            </a:r>
            <a:r>
              <a:rPr lang="en-US" altLang="en-US" sz="2000" b="0" dirty="0"/>
              <a:t>of 3</a:t>
            </a:r>
            <a:r>
              <a:rPr lang="en-US" altLang="en-US" sz="2000" b="0" dirty="0" smtClean="0"/>
              <a:t>)</a:t>
            </a:r>
            <a:endParaRPr lang="en-US" dirty="0"/>
          </a:p>
        </p:txBody>
      </p:sp>
      <p:sp>
        <p:nvSpPr>
          <p:cNvPr id="3" name="Text Placeholder 2"/>
          <p:cNvSpPr>
            <a:spLocks noGrp="1"/>
          </p:cNvSpPr>
          <p:nvPr>
            <p:ph type="body" idx="1"/>
          </p:nvPr>
        </p:nvSpPr>
        <p:spPr>
          <a:xfrm>
            <a:off x="457200" y="1600201"/>
            <a:ext cx="8229600" cy="2171526"/>
          </a:xfrm>
        </p:spPr>
        <p:txBody>
          <a:bodyPr/>
          <a:lstStyle/>
          <a:p>
            <a:pPr eaLnBrk="1" hangingPunct="1"/>
            <a:r>
              <a:rPr lang="en-US" altLang="en-US" sz="2400" dirty="0">
                <a:latin typeface="+mn-lt"/>
              </a:rPr>
              <a:t>Generally, CROSS PRODUCT is not a meaningful operation</a:t>
            </a:r>
          </a:p>
          <a:p>
            <a:pPr lvl="1" indent="-284400" eaLnBrk="1" hangingPunct="1"/>
            <a:r>
              <a:rPr lang="en-US" altLang="en-US" sz="2400" dirty="0">
                <a:latin typeface="+mn-lt"/>
              </a:rPr>
              <a:t>Can become meaningful when followed by other operations</a:t>
            </a:r>
          </a:p>
          <a:p>
            <a:pPr eaLnBrk="1" hangingPunct="1"/>
            <a:r>
              <a:rPr lang="en-US" altLang="en-US" sz="2400" dirty="0">
                <a:latin typeface="+mn-lt"/>
              </a:rPr>
              <a:t>Example (not meaningful</a:t>
            </a:r>
            <a:r>
              <a:rPr lang="en-US" altLang="en-US" sz="2400" dirty="0" smtClean="0">
                <a:latin typeface="+mn-lt"/>
              </a:rPr>
              <a:t>):</a:t>
            </a:r>
            <a:endParaRPr lang="en-US" altLang="en-US" sz="2400" dirty="0">
              <a:latin typeface="+mn-lt"/>
            </a:endParaRPr>
          </a:p>
        </p:txBody>
      </p:sp>
      <p:sp>
        <p:nvSpPr>
          <p:cNvPr id="5" name="Content Placeholder 4"/>
          <p:cNvSpPr>
            <a:spLocks noGrp="1"/>
          </p:cNvSpPr>
          <p:nvPr>
            <p:ph sz="quarter" idx="14"/>
          </p:nvPr>
        </p:nvSpPr>
        <p:spPr>
          <a:xfrm>
            <a:off x="454025" y="3648981"/>
            <a:ext cx="1038171" cy="447676"/>
          </a:xfrm>
        </p:spPr>
        <p:txBody>
          <a:bodyPr/>
          <a:lstStyle/>
          <a:p>
            <a:pPr lvl="1"/>
            <a:r>
              <a:rPr lang="en-US" sz="2400" dirty="0" smtClean="0">
                <a:latin typeface="+mn-lt"/>
              </a:rPr>
              <a:t> </a:t>
            </a:r>
            <a:endParaRPr lang="en-US" sz="2400" dirty="0">
              <a:latin typeface="+mn-lt"/>
            </a:endParaRPr>
          </a:p>
        </p:txBody>
      </p:sp>
      <p:graphicFrame>
        <p:nvGraphicFramePr>
          <p:cNvPr id="9" name="Object 8" descr="FEMALE dash EMPS left arrow sigma sub start expression Sex = single code F single code end expression left parenthesis EMPLOYEE right parenthesis"/>
          <p:cNvGraphicFramePr>
            <a:graphicFrameLocks noChangeAspect="1"/>
          </p:cNvGraphicFramePr>
          <p:nvPr>
            <p:extLst>
              <p:ext uri="{D42A27DB-BD31-4B8C-83A1-F6EECF244321}">
                <p14:modId xmlns:p14="http://schemas.microsoft.com/office/powerpoint/2010/main" val="2833578307"/>
              </p:ext>
            </p:extLst>
          </p:nvPr>
        </p:nvGraphicFramePr>
        <p:xfrm>
          <a:off x="1284493" y="3794251"/>
          <a:ext cx="4392718" cy="398698"/>
        </p:xfrm>
        <a:graphic>
          <a:graphicData uri="http://schemas.openxmlformats.org/presentationml/2006/ole">
            <mc:AlternateContent xmlns:mc="http://schemas.openxmlformats.org/markup-compatibility/2006">
              <mc:Choice xmlns:v="urn:schemas-microsoft-com:vml" Requires="v">
                <p:oleObj spid="_x0000_s85034" name="Equation" r:id="rId3" imgW="2793960" imgH="253800" progId="Equation.DSMT4">
                  <p:embed/>
                </p:oleObj>
              </mc:Choice>
              <mc:Fallback>
                <p:oleObj name="Equation" r:id="rId3" imgW="2793960" imgH="253800" progId="Equation.DSMT4">
                  <p:embed/>
                  <p:pic>
                    <p:nvPicPr>
                      <p:cNvPr id="0" name=""/>
                      <p:cNvPicPr/>
                      <p:nvPr/>
                    </p:nvPicPr>
                    <p:blipFill>
                      <a:blip r:embed="rId4"/>
                      <a:stretch>
                        <a:fillRect/>
                      </a:stretch>
                    </p:blipFill>
                    <p:spPr>
                      <a:xfrm>
                        <a:off x="1284493" y="3794251"/>
                        <a:ext cx="4392718" cy="398698"/>
                      </a:xfrm>
                      <a:prstGeom prst="rect">
                        <a:avLst/>
                      </a:prstGeom>
                    </p:spPr>
                  </p:pic>
                </p:oleObj>
              </mc:Fallback>
            </mc:AlternateContent>
          </a:graphicData>
        </a:graphic>
      </p:graphicFrame>
      <p:sp>
        <p:nvSpPr>
          <p:cNvPr id="6" name="Content Placeholder 5"/>
          <p:cNvSpPr>
            <a:spLocks noGrp="1"/>
          </p:cNvSpPr>
          <p:nvPr>
            <p:ph sz="quarter" idx="15"/>
          </p:nvPr>
        </p:nvSpPr>
        <p:spPr>
          <a:xfrm>
            <a:off x="457200" y="4052773"/>
            <a:ext cx="1037771" cy="550863"/>
          </a:xfrm>
        </p:spPr>
        <p:txBody>
          <a:bodyPr/>
          <a:lstStyle/>
          <a:p>
            <a:pPr lvl="1"/>
            <a:r>
              <a:rPr lang="en-US" sz="2400" dirty="0" smtClean="0">
                <a:latin typeface="+mn-lt"/>
              </a:rPr>
              <a:t> </a:t>
            </a:r>
            <a:endParaRPr lang="en-US" sz="2400" dirty="0">
              <a:latin typeface="+mn-lt"/>
            </a:endParaRPr>
          </a:p>
        </p:txBody>
      </p:sp>
      <p:graphicFrame>
        <p:nvGraphicFramePr>
          <p:cNvPr id="10" name="Object 9" descr="E M P NAMES left arrow less than sign pi sub start expression sub F NAME comma L NAME comma S S N end expression left parenthesis FEMALE DASH E M P S right parenthesis"/>
          <p:cNvGraphicFramePr>
            <a:graphicFrameLocks noChangeAspect="1"/>
          </p:cNvGraphicFramePr>
          <p:nvPr>
            <p:extLst>
              <p:ext uri="{D42A27DB-BD31-4B8C-83A1-F6EECF244321}">
                <p14:modId xmlns:p14="http://schemas.microsoft.com/office/powerpoint/2010/main" val="2353828583"/>
              </p:ext>
            </p:extLst>
          </p:nvPr>
        </p:nvGraphicFramePr>
        <p:xfrm>
          <a:off x="1284493" y="4182414"/>
          <a:ext cx="5311274" cy="398698"/>
        </p:xfrm>
        <a:graphic>
          <a:graphicData uri="http://schemas.openxmlformats.org/presentationml/2006/ole">
            <mc:AlternateContent xmlns:mc="http://schemas.openxmlformats.org/markup-compatibility/2006">
              <mc:Choice xmlns:v="urn:schemas-microsoft-com:vml" Requires="v">
                <p:oleObj spid="_x0000_s85035" name="Equation" r:id="rId5" imgW="3377880" imgH="253800" progId="Equation.DSMT4">
                  <p:embed/>
                </p:oleObj>
              </mc:Choice>
              <mc:Fallback>
                <p:oleObj name="Equation" r:id="rId5" imgW="3377880" imgH="253800" progId="Equation.DSMT4">
                  <p:embed/>
                  <p:pic>
                    <p:nvPicPr>
                      <p:cNvPr id="9" name="Object 8"/>
                      <p:cNvPicPr/>
                      <p:nvPr/>
                    </p:nvPicPr>
                    <p:blipFill>
                      <a:blip r:embed="rId6"/>
                      <a:stretch>
                        <a:fillRect/>
                      </a:stretch>
                    </p:blipFill>
                    <p:spPr>
                      <a:xfrm>
                        <a:off x="1284493" y="4182414"/>
                        <a:ext cx="5311274" cy="398698"/>
                      </a:xfrm>
                      <a:prstGeom prst="rect">
                        <a:avLst/>
                      </a:prstGeom>
                    </p:spPr>
                  </p:pic>
                </p:oleObj>
              </mc:Fallback>
            </mc:AlternateContent>
          </a:graphicData>
        </a:graphic>
      </p:graphicFrame>
      <p:sp>
        <p:nvSpPr>
          <p:cNvPr id="7" name="Content Placeholder 6"/>
          <p:cNvSpPr>
            <a:spLocks noGrp="1"/>
          </p:cNvSpPr>
          <p:nvPr>
            <p:ph sz="quarter" idx="16"/>
          </p:nvPr>
        </p:nvSpPr>
        <p:spPr>
          <a:xfrm>
            <a:off x="457200" y="4471080"/>
            <a:ext cx="1037771" cy="652462"/>
          </a:xfrm>
        </p:spPr>
        <p:txBody>
          <a:bodyPr/>
          <a:lstStyle/>
          <a:p>
            <a:pPr lvl="1"/>
            <a:r>
              <a:rPr lang="en-US" sz="2400" dirty="0" smtClean="0">
                <a:latin typeface="+mn-lt"/>
              </a:rPr>
              <a:t> </a:t>
            </a:r>
            <a:endParaRPr lang="en-US" sz="2400" dirty="0">
              <a:latin typeface="+mn-lt"/>
            </a:endParaRPr>
          </a:p>
        </p:txBody>
      </p:sp>
      <p:graphicFrame>
        <p:nvGraphicFramePr>
          <p:cNvPr id="11" name="Object 10" descr="EMP dash dependents left arrow  E M P NAMES times DEPENDENT"/>
          <p:cNvGraphicFramePr>
            <a:graphicFrameLocks noChangeAspect="1"/>
          </p:cNvGraphicFramePr>
          <p:nvPr>
            <p:extLst>
              <p:ext uri="{D42A27DB-BD31-4B8C-83A1-F6EECF244321}">
                <p14:modId xmlns:p14="http://schemas.microsoft.com/office/powerpoint/2010/main" val="1155865271"/>
              </p:ext>
            </p:extLst>
          </p:nvPr>
        </p:nvGraphicFramePr>
        <p:xfrm>
          <a:off x="1284493" y="4677718"/>
          <a:ext cx="5809997" cy="318395"/>
        </p:xfrm>
        <a:graphic>
          <a:graphicData uri="http://schemas.openxmlformats.org/presentationml/2006/ole">
            <mc:AlternateContent xmlns:mc="http://schemas.openxmlformats.org/markup-compatibility/2006">
              <mc:Choice xmlns:v="urn:schemas-microsoft-com:vml" Requires="v">
                <p:oleObj spid="_x0000_s85036" name="Equation" r:id="rId7" imgW="3695400" imgH="203040" progId="Equation.DSMT4">
                  <p:embed/>
                </p:oleObj>
              </mc:Choice>
              <mc:Fallback>
                <p:oleObj name="Equation" r:id="rId7" imgW="3695400" imgH="203040" progId="Equation.DSMT4">
                  <p:embed/>
                  <p:pic>
                    <p:nvPicPr>
                      <p:cNvPr id="10" name="Object 9"/>
                      <p:cNvPicPr/>
                      <p:nvPr/>
                    </p:nvPicPr>
                    <p:blipFill>
                      <a:blip r:embed="rId8"/>
                      <a:stretch>
                        <a:fillRect/>
                      </a:stretch>
                    </p:blipFill>
                    <p:spPr>
                      <a:xfrm>
                        <a:off x="1284493" y="4677718"/>
                        <a:ext cx="5809997" cy="318395"/>
                      </a:xfrm>
                      <a:prstGeom prst="rect">
                        <a:avLst/>
                      </a:prstGeom>
                    </p:spPr>
                  </p:pic>
                </p:oleObj>
              </mc:Fallback>
            </mc:AlternateContent>
          </a:graphicData>
        </a:graphic>
      </p:graphicFrame>
      <p:sp>
        <p:nvSpPr>
          <p:cNvPr id="8" name="Content Placeholder 7"/>
          <p:cNvSpPr>
            <a:spLocks noGrp="1"/>
          </p:cNvSpPr>
          <p:nvPr>
            <p:ph sz="quarter" idx="17"/>
          </p:nvPr>
        </p:nvSpPr>
        <p:spPr>
          <a:xfrm>
            <a:off x="448727" y="4998858"/>
            <a:ext cx="8229600" cy="1373530"/>
          </a:xfrm>
        </p:spPr>
        <p:txBody>
          <a:bodyPr/>
          <a:lstStyle/>
          <a:p>
            <a:pPr eaLnBrk="1" hangingPunct="1"/>
            <a:r>
              <a:rPr lang="en-US" altLang="en-US" sz="2400" dirty="0">
                <a:latin typeface="+mn-lt"/>
              </a:rPr>
              <a:t>EMP_DEPENDENTS will contain every combination of EMPNAMES and DEPENDENT</a:t>
            </a:r>
          </a:p>
          <a:p>
            <a:pPr lvl="1" eaLnBrk="1" hangingPunct="1"/>
            <a:r>
              <a:rPr lang="en-US" altLang="en-US" sz="2400" dirty="0">
                <a:latin typeface="+mn-lt"/>
              </a:rPr>
              <a:t>whether or not they are actually </a:t>
            </a:r>
            <a:r>
              <a:rPr lang="en-US" altLang="en-US" sz="2400" dirty="0" smtClean="0">
                <a:latin typeface="+mn-lt"/>
              </a:rPr>
              <a:t>related</a:t>
            </a:r>
            <a:endParaRPr lang="en-US" altLang="en-US" sz="2400" dirty="0">
              <a:latin typeface="+mn-lt"/>
            </a:endParaRPr>
          </a:p>
        </p:txBody>
      </p:sp>
    </p:spTree>
    <p:extLst>
      <p:ext uri="{BB962C8B-B14F-4D97-AF65-F5344CB8AC3E}">
        <p14:creationId xmlns:p14="http://schemas.microsoft.com/office/powerpoint/2010/main" val="40877340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Relational Algebra Operations from Set Theory: </a:t>
            </a:r>
            <a:r>
              <a:rPr lang="en-US" altLang="en-US" dirty="0" smtClean="0"/>
              <a:t>CARTESIAN PRODUCT </a:t>
            </a:r>
            <a:r>
              <a:rPr lang="en-US" altLang="en-US" sz="2000" b="0" dirty="0" smtClean="0"/>
              <a:t>(3 </a:t>
            </a:r>
            <a:r>
              <a:rPr lang="en-US" altLang="en-US" sz="2000" b="0" dirty="0"/>
              <a:t>of 3</a:t>
            </a:r>
            <a:r>
              <a:rPr lang="en-US" altLang="en-US" sz="2000" b="0" dirty="0" smtClean="0"/>
              <a:t>)</a:t>
            </a:r>
            <a:endParaRPr lang="en-US" dirty="0"/>
          </a:p>
        </p:txBody>
      </p:sp>
      <p:sp>
        <p:nvSpPr>
          <p:cNvPr id="10" name="Text Placeholder 9"/>
          <p:cNvSpPr>
            <a:spLocks noGrp="1"/>
          </p:cNvSpPr>
          <p:nvPr>
            <p:ph type="body" idx="1"/>
          </p:nvPr>
        </p:nvSpPr>
        <p:spPr>
          <a:xfrm>
            <a:off x="457200" y="1600200"/>
            <a:ext cx="8229600" cy="1338291"/>
          </a:xfrm>
        </p:spPr>
        <p:txBody>
          <a:bodyPr/>
          <a:lstStyle/>
          <a:p>
            <a:pPr eaLnBrk="1" hangingPunct="1"/>
            <a:r>
              <a:rPr lang="en-US" altLang="en-US" sz="2200" dirty="0">
                <a:latin typeface="+mn-lt"/>
              </a:rPr>
              <a:t>To keep only combinations where the DEPENDENT is related to the EMPLOYEE, we add a SELECT operation as follows</a:t>
            </a:r>
          </a:p>
          <a:p>
            <a:pPr eaLnBrk="1" hangingPunct="1"/>
            <a:r>
              <a:rPr lang="en-US" altLang="en-US" sz="2200" dirty="0">
                <a:latin typeface="+mn-lt"/>
              </a:rPr>
              <a:t>Example (meaningful</a:t>
            </a:r>
            <a:r>
              <a:rPr lang="en-US" altLang="en-US" sz="2200" dirty="0" smtClean="0">
                <a:latin typeface="+mn-lt"/>
              </a:rPr>
              <a:t>):</a:t>
            </a:r>
            <a:endParaRPr lang="en-US" altLang="en-US" sz="2200" dirty="0">
              <a:latin typeface="+mn-lt"/>
            </a:endParaRPr>
          </a:p>
        </p:txBody>
      </p:sp>
      <p:sp>
        <p:nvSpPr>
          <p:cNvPr id="12" name="Content Placeholder 11"/>
          <p:cNvSpPr>
            <a:spLocks noGrp="1"/>
          </p:cNvSpPr>
          <p:nvPr>
            <p:ph sz="quarter" idx="14"/>
          </p:nvPr>
        </p:nvSpPr>
        <p:spPr>
          <a:xfrm>
            <a:off x="457201" y="2868626"/>
            <a:ext cx="1255970" cy="516972"/>
          </a:xfrm>
        </p:spPr>
        <p:txBody>
          <a:bodyPr/>
          <a:lstStyle/>
          <a:p>
            <a:pPr lvl="1"/>
            <a:r>
              <a:rPr lang="en-US" sz="2200" dirty="0" smtClean="0">
                <a:latin typeface="+mn-lt"/>
              </a:rPr>
              <a:t> </a:t>
            </a:r>
            <a:endParaRPr lang="en-US" sz="2200" dirty="0">
              <a:latin typeface="+mn-lt"/>
            </a:endParaRPr>
          </a:p>
        </p:txBody>
      </p:sp>
      <p:graphicFrame>
        <p:nvGraphicFramePr>
          <p:cNvPr id="21" name="Object 20" descr="FEMALE dash EMPS left arrow sigma sub start expression Sex = single code F single code end expression left parenthesis EMPLOYEE right parenthesis"/>
          <p:cNvGraphicFramePr>
            <a:graphicFrameLocks noChangeAspect="1"/>
          </p:cNvGraphicFramePr>
          <p:nvPr>
            <p:extLst>
              <p:ext uri="{D42A27DB-BD31-4B8C-83A1-F6EECF244321}">
                <p14:modId xmlns:p14="http://schemas.microsoft.com/office/powerpoint/2010/main" val="3474957082"/>
              </p:ext>
            </p:extLst>
          </p:nvPr>
        </p:nvGraphicFramePr>
        <p:xfrm>
          <a:off x="1260466" y="2996208"/>
          <a:ext cx="4221316" cy="383141"/>
        </p:xfrm>
        <a:graphic>
          <a:graphicData uri="http://schemas.openxmlformats.org/presentationml/2006/ole">
            <mc:AlternateContent xmlns:mc="http://schemas.openxmlformats.org/markup-compatibility/2006">
              <mc:Choice xmlns:v="urn:schemas-microsoft-com:vml" Requires="v">
                <p:oleObj spid="_x0000_s83344" name="Equation" r:id="rId3" imgW="2793960" imgH="253800" progId="Equation.DSMT4">
                  <p:embed/>
                </p:oleObj>
              </mc:Choice>
              <mc:Fallback>
                <p:oleObj name="Equation" r:id="rId3" imgW="2793960" imgH="253800" progId="Equation.DSMT4">
                  <p:embed/>
                  <p:pic>
                    <p:nvPicPr>
                      <p:cNvPr id="9" name="Object 8"/>
                      <p:cNvPicPr/>
                      <p:nvPr/>
                    </p:nvPicPr>
                    <p:blipFill>
                      <a:blip r:embed="rId4"/>
                      <a:stretch>
                        <a:fillRect/>
                      </a:stretch>
                    </p:blipFill>
                    <p:spPr>
                      <a:xfrm>
                        <a:off x="1260466" y="2996208"/>
                        <a:ext cx="4221316" cy="383141"/>
                      </a:xfrm>
                      <a:prstGeom prst="rect">
                        <a:avLst/>
                      </a:prstGeom>
                    </p:spPr>
                  </p:pic>
                </p:oleObj>
              </mc:Fallback>
            </mc:AlternateContent>
          </a:graphicData>
        </a:graphic>
      </p:graphicFrame>
      <p:sp>
        <p:nvSpPr>
          <p:cNvPr id="13" name="Content Placeholder 12"/>
          <p:cNvSpPr>
            <a:spLocks noGrp="1"/>
          </p:cNvSpPr>
          <p:nvPr>
            <p:ph sz="quarter" idx="15"/>
          </p:nvPr>
        </p:nvSpPr>
        <p:spPr>
          <a:xfrm>
            <a:off x="457200" y="3371160"/>
            <a:ext cx="1255486" cy="550863"/>
          </a:xfrm>
        </p:spPr>
        <p:txBody>
          <a:bodyPr/>
          <a:lstStyle/>
          <a:p>
            <a:pPr lvl="1"/>
            <a:r>
              <a:rPr lang="en-US" sz="2200" dirty="0" smtClean="0">
                <a:latin typeface="+mn-lt"/>
              </a:rPr>
              <a:t> </a:t>
            </a:r>
            <a:endParaRPr lang="en-US" sz="2200" dirty="0">
              <a:latin typeface="+mn-lt"/>
            </a:endParaRPr>
          </a:p>
        </p:txBody>
      </p:sp>
      <p:graphicFrame>
        <p:nvGraphicFramePr>
          <p:cNvPr id="22" name="Object 21" descr="E M P NAME left arrow pi sub start expression F NAME comma L NAME comma S S N end expression left parenthesis FEMALE dash E M P S right parenthesis"/>
          <p:cNvGraphicFramePr>
            <a:graphicFrameLocks noChangeAspect="1"/>
          </p:cNvGraphicFramePr>
          <p:nvPr>
            <p:extLst>
              <p:ext uri="{D42A27DB-BD31-4B8C-83A1-F6EECF244321}">
                <p14:modId xmlns:p14="http://schemas.microsoft.com/office/powerpoint/2010/main" val="3062194923"/>
              </p:ext>
            </p:extLst>
          </p:nvPr>
        </p:nvGraphicFramePr>
        <p:xfrm>
          <a:off x="1260466" y="3489730"/>
          <a:ext cx="5104030" cy="383141"/>
        </p:xfrm>
        <a:graphic>
          <a:graphicData uri="http://schemas.openxmlformats.org/presentationml/2006/ole">
            <mc:AlternateContent xmlns:mc="http://schemas.openxmlformats.org/markup-compatibility/2006">
              <mc:Choice xmlns:v="urn:schemas-microsoft-com:vml" Requires="v">
                <p:oleObj spid="_x0000_s83345" name="Equation" r:id="rId5" imgW="3377880" imgH="253800" progId="Equation.DSMT4">
                  <p:embed/>
                </p:oleObj>
              </mc:Choice>
              <mc:Fallback>
                <p:oleObj name="Equation" r:id="rId5" imgW="3377880" imgH="253800" progId="Equation.DSMT4">
                  <p:embed/>
                  <p:pic>
                    <p:nvPicPr>
                      <p:cNvPr id="10" name="Object 9"/>
                      <p:cNvPicPr/>
                      <p:nvPr/>
                    </p:nvPicPr>
                    <p:blipFill>
                      <a:blip r:embed="rId6"/>
                      <a:stretch>
                        <a:fillRect/>
                      </a:stretch>
                    </p:blipFill>
                    <p:spPr>
                      <a:xfrm>
                        <a:off x="1260466" y="3489730"/>
                        <a:ext cx="5104030" cy="383141"/>
                      </a:xfrm>
                      <a:prstGeom prst="rect">
                        <a:avLst/>
                      </a:prstGeom>
                    </p:spPr>
                  </p:pic>
                </p:oleObj>
              </mc:Fallback>
            </mc:AlternateContent>
          </a:graphicData>
        </a:graphic>
      </p:graphicFrame>
      <p:sp>
        <p:nvSpPr>
          <p:cNvPr id="14" name="Content Placeholder 13"/>
          <p:cNvSpPr>
            <a:spLocks noGrp="1"/>
          </p:cNvSpPr>
          <p:nvPr>
            <p:ph sz="quarter" idx="16"/>
          </p:nvPr>
        </p:nvSpPr>
        <p:spPr>
          <a:xfrm>
            <a:off x="457685" y="3820208"/>
            <a:ext cx="1255486" cy="419415"/>
          </a:xfrm>
        </p:spPr>
        <p:txBody>
          <a:bodyPr/>
          <a:lstStyle/>
          <a:p>
            <a:pPr lvl="1"/>
            <a:r>
              <a:rPr lang="en-US" sz="2200" dirty="0" smtClean="0">
                <a:latin typeface="+mn-lt"/>
              </a:rPr>
              <a:t> </a:t>
            </a:r>
            <a:endParaRPr lang="en-US" sz="2200" dirty="0">
              <a:latin typeface="+mn-lt"/>
            </a:endParaRPr>
          </a:p>
        </p:txBody>
      </p:sp>
      <p:graphicFrame>
        <p:nvGraphicFramePr>
          <p:cNvPr id="23" name="Object 22" descr="E M P dash DEPENDENTS left arrow E M P NAMES times DEPENDENT"/>
          <p:cNvGraphicFramePr>
            <a:graphicFrameLocks noChangeAspect="1"/>
          </p:cNvGraphicFramePr>
          <p:nvPr>
            <p:extLst>
              <p:ext uri="{D42A27DB-BD31-4B8C-83A1-F6EECF244321}">
                <p14:modId xmlns:p14="http://schemas.microsoft.com/office/powerpoint/2010/main" val="2420178678"/>
              </p:ext>
            </p:extLst>
          </p:nvPr>
        </p:nvGraphicFramePr>
        <p:xfrm>
          <a:off x="1260466" y="3984139"/>
          <a:ext cx="5583293" cy="305972"/>
        </p:xfrm>
        <a:graphic>
          <a:graphicData uri="http://schemas.openxmlformats.org/presentationml/2006/ole">
            <mc:AlternateContent xmlns:mc="http://schemas.openxmlformats.org/markup-compatibility/2006">
              <mc:Choice xmlns:v="urn:schemas-microsoft-com:vml" Requires="v">
                <p:oleObj spid="_x0000_s83346" name="Equation" r:id="rId7" imgW="3695400" imgH="203040" progId="Equation.DSMT4">
                  <p:embed/>
                </p:oleObj>
              </mc:Choice>
              <mc:Fallback>
                <p:oleObj name="Equation" r:id="rId7" imgW="3695400" imgH="203040" progId="Equation.DSMT4">
                  <p:embed/>
                  <p:pic>
                    <p:nvPicPr>
                      <p:cNvPr id="11" name="Object 10"/>
                      <p:cNvPicPr/>
                      <p:nvPr/>
                    </p:nvPicPr>
                    <p:blipFill>
                      <a:blip r:embed="rId8"/>
                      <a:stretch>
                        <a:fillRect/>
                      </a:stretch>
                    </p:blipFill>
                    <p:spPr>
                      <a:xfrm>
                        <a:off x="1260466" y="3984139"/>
                        <a:ext cx="5583293" cy="305972"/>
                      </a:xfrm>
                      <a:prstGeom prst="rect">
                        <a:avLst/>
                      </a:prstGeom>
                    </p:spPr>
                  </p:pic>
                </p:oleObj>
              </mc:Fallback>
            </mc:AlternateContent>
          </a:graphicData>
        </a:graphic>
      </p:graphicFrame>
      <p:sp>
        <p:nvSpPr>
          <p:cNvPr id="15" name="Content Placeholder 14"/>
          <p:cNvSpPr>
            <a:spLocks noGrp="1"/>
          </p:cNvSpPr>
          <p:nvPr>
            <p:ph sz="quarter" idx="17"/>
          </p:nvPr>
        </p:nvSpPr>
        <p:spPr>
          <a:xfrm>
            <a:off x="457200" y="4255851"/>
            <a:ext cx="1255971" cy="500063"/>
          </a:xfrm>
        </p:spPr>
        <p:txBody>
          <a:bodyPr/>
          <a:lstStyle/>
          <a:p>
            <a:pPr lvl="1"/>
            <a:r>
              <a:rPr lang="en-US" sz="2200" dirty="0" smtClean="0">
                <a:latin typeface="+mn-lt"/>
              </a:rPr>
              <a:t> </a:t>
            </a:r>
            <a:endParaRPr lang="en-US" sz="2200" dirty="0">
              <a:latin typeface="+mn-lt"/>
            </a:endParaRPr>
          </a:p>
        </p:txBody>
      </p:sp>
      <p:graphicFrame>
        <p:nvGraphicFramePr>
          <p:cNvPr id="24" name="Object 23" descr="ACTUAL dash D E P S left arrow sigma sub start expression S S N = E S S N end expression left parenthesis E M P dash DEPENDENTS right praenthesis"/>
          <p:cNvGraphicFramePr>
            <a:graphicFrameLocks noChangeAspect="1"/>
          </p:cNvGraphicFramePr>
          <p:nvPr>
            <p:extLst>
              <p:ext uri="{D42A27DB-BD31-4B8C-83A1-F6EECF244321}">
                <p14:modId xmlns:p14="http://schemas.microsoft.com/office/powerpoint/2010/main" val="1051802543"/>
              </p:ext>
            </p:extLst>
          </p:nvPr>
        </p:nvGraphicFramePr>
        <p:xfrm>
          <a:off x="1260466" y="4396585"/>
          <a:ext cx="5372092" cy="383141"/>
        </p:xfrm>
        <a:graphic>
          <a:graphicData uri="http://schemas.openxmlformats.org/presentationml/2006/ole">
            <mc:AlternateContent xmlns:mc="http://schemas.openxmlformats.org/markup-compatibility/2006">
              <mc:Choice xmlns:v="urn:schemas-microsoft-com:vml" Requires="v">
                <p:oleObj spid="_x0000_s83347" name="Equation" r:id="rId9" imgW="3555720" imgH="253800" progId="Equation.DSMT4">
                  <p:embed/>
                </p:oleObj>
              </mc:Choice>
              <mc:Fallback>
                <p:oleObj name="Equation" r:id="rId9" imgW="3555720" imgH="253800" progId="Equation.DSMT4">
                  <p:embed/>
                  <p:pic>
                    <p:nvPicPr>
                      <p:cNvPr id="23" name="Object 22"/>
                      <p:cNvPicPr/>
                      <p:nvPr/>
                    </p:nvPicPr>
                    <p:blipFill>
                      <a:blip r:embed="rId10"/>
                      <a:stretch>
                        <a:fillRect/>
                      </a:stretch>
                    </p:blipFill>
                    <p:spPr>
                      <a:xfrm>
                        <a:off x="1260466" y="4396585"/>
                        <a:ext cx="5372092" cy="383141"/>
                      </a:xfrm>
                      <a:prstGeom prst="rect">
                        <a:avLst/>
                      </a:prstGeom>
                    </p:spPr>
                  </p:pic>
                </p:oleObj>
              </mc:Fallback>
            </mc:AlternateContent>
          </a:graphicData>
        </a:graphic>
      </p:graphicFrame>
      <p:sp>
        <p:nvSpPr>
          <p:cNvPr id="16" name="Content Placeholder 15"/>
          <p:cNvSpPr>
            <a:spLocks noGrp="1"/>
          </p:cNvSpPr>
          <p:nvPr>
            <p:ph sz="quarter" idx="18"/>
          </p:nvPr>
        </p:nvSpPr>
        <p:spPr>
          <a:xfrm>
            <a:off x="457685" y="4740782"/>
            <a:ext cx="979714" cy="369887"/>
          </a:xfrm>
        </p:spPr>
        <p:txBody>
          <a:bodyPr/>
          <a:lstStyle/>
          <a:p>
            <a:pPr lvl="1" indent="-284400"/>
            <a:r>
              <a:rPr lang="en-US" sz="2200" dirty="0" smtClean="0">
                <a:latin typeface="+mn-lt"/>
              </a:rPr>
              <a:t> </a:t>
            </a:r>
            <a:endParaRPr lang="en-US" sz="2200" dirty="0">
              <a:latin typeface="+mn-lt"/>
            </a:endParaRPr>
          </a:p>
        </p:txBody>
      </p:sp>
      <p:graphicFrame>
        <p:nvGraphicFramePr>
          <p:cNvPr id="25" name="Object 24" descr="RESULT left headed arrow pi sub start expression F NAME comma  L NAME  comma DEPENDENTS dash NAME end expression left parenthesis ACTUAL dash  D E P S right parenthesis"/>
          <p:cNvGraphicFramePr>
            <a:graphicFrameLocks noChangeAspect="1"/>
          </p:cNvGraphicFramePr>
          <p:nvPr>
            <p:extLst>
              <p:ext uri="{D42A27DB-BD31-4B8C-83A1-F6EECF244321}">
                <p14:modId xmlns:p14="http://schemas.microsoft.com/office/powerpoint/2010/main" val="3632963123"/>
              </p:ext>
            </p:extLst>
          </p:nvPr>
        </p:nvGraphicFramePr>
        <p:xfrm>
          <a:off x="1260466" y="4862388"/>
          <a:ext cx="5697017" cy="383141"/>
        </p:xfrm>
        <a:graphic>
          <a:graphicData uri="http://schemas.openxmlformats.org/presentationml/2006/ole">
            <mc:AlternateContent xmlns:mc="http://schemas.openxmlformats.org/markup-compatibility/2006">
              <mc:Choice xmlns:v="urn:schemas-microsoft-com:vml" Requires="v">
                <p:oleObj spid="_x0000_s83348" name="Equation" r:id="rId11" imgW="3771720" imgH="253800" progId="Equation.DSMT4">
                  <p:embed/>
                </p:oleObj>
              </mc:Choice>
              <mc:Fallback>
                <p:oleObj name="Equation" r:id="rId11" imgW="3771720" imgH="253800" progId="Equation.DSMT4">
                  <p:embed/>
                  <p:pic>
                    <p:nvPicPr>
                      <p:cNvPr id="24" name="Object 23"/>
                      <p:cNvPicPr/>
                      <p:nvPr/>
                    </p:nvPicPr>
                    <p:blipFill>
                      <a:blip r:embed="rId12"/>
                      <a:stretch>
                        <a:fillRect/>
                      </a:stretch>
                    </p:blipFill>
                    <p:spPr>
                      <a:xfrm>
                        <a:off x="1260466" y="4862388"/>
                        <a:ext cx="5697017" cy="383141"/>
                      </a:xfrm>
                      <a:prstGeom prst="rect">
                        <a:avLst/>
                      </a:prstGeom>
                    </p:spPr>
                  </p:pic>
                </p:oleObj>
              </mc:Fallback>
            </mc:AlternateContent>
          </a:graphicData>
        </a:graphic>
      </p:graphicFrame>
      <p:sp>
        <p:nvSpPr>
          <p:cNvPr id="19" name="Content Placeholder 18"/>
          <p:cNvSpPr>
            <a:spLocks noGrp="1"/>
          </p:cNvSpPr>
          <p:nvPr>
            <p:ph sz="quarter" idx="21"/>
          </p:nvPr>
        </p:nvSpPr>
        <p:spPr>
          <a:xfrm>
            <a:off x="457685" y="5397791"/>
            <a:ext cx="8229600" cy="896258"/>
          </a:xfrm>
        </p:spPr>
        <p:txBody>
          <a:bodyPr/>
          <a:lstStyle/>
          <a:p>
            <a:pPr indent="-255600"/>
            <a:r>
              <a:rPr lang="en-US" altLang="en-US" sz="2200" dirty="0">
                <a:latin typeface="+mn-lt"/>
              </a:rPr>
              <a:t>RESULT will now contain the name of female employees and their </a:t>
            </a:r>
            <a:r>
              <a:rPr lang="en-US" altLang="en-US" sz="2200" dirty="0" smtClean="0">
                <a:latin typeface="+mn-lt"/>
              </a:rPr>
              <a:t>dependents</a:t>
            </a:r>
            <a:endParaRPr lang="en-US" altLang="en-US" sz="2200" dirty="0">
              <a:latin typeface="+mn-lt"/>
            </a:endParaRPr>
          </a:p>
        </p:txBody>
      </p:sp>
    </p:spTree>
    <p:extLst>
      <p:ext uri="{BB962C8B-B14F-4D97-AF65-F5344CB8AC3E}">
        <p14:creationId xmlns:p14="http://schemas.microsoft.com/office/powerpoint/2010/main" val="3160296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Figure </a:t>
            </a:r>
            <a:r>
              <a:rPr lang="en-US" altLang="en-US" dirty="0" smtClean="0">
                <a:latin typeface="Times New Roman" panose="02020603050405020304" pitchFamily="18" charset="0"/>
                <a:cs typeface="Times New Roman" panose="02020603050405020304" pitchFamily="18" charset="0"/>
              </a:rPr>
              <a:t>8.5 The Cartesian Product (CROSS PRODUCT) Operation </a:t>
            </a:r>
            <a:r>
              <a:rPr lang="en-US" altLang="en-US" sz="2000" b="0" dirty="0" smtClean="0">
                <a:latin typeface="Times New Roman" panose="02020603050405020304" pitchFamily="18" charset="0"/>
                <a:cs typeface="Times New Roman" panose="02020603050405020304" pitchFamily="18" charset="0"/>
              </a:rPr>
              <a:t>(1 of 3)</a:t>
            </a:r>
            <a:endParaRPr lang="en-US" sz="2000" b="0" dirty="0">
              <a:latin typeface="Times New Roman" panose="02020603050405020304" pitchFamily="18" charset="0"/>
              <a:cs typeface="Times New Roman" panose="02020603050405020304" pitchFamily="18" charset="0"/>
            </a:endParaRPr>
          </a:p>
        </p:txBody>
      </p:sp>
      <p:pic>
        <p:nvPicPr>
          <p:cNvPr id="15" name="Picture 3" descr="An illustration of two table as fallows, A table FEMALE DASH EMPS has 3 rows and 10 columns. The columns have the following headings from left to right. F name e, Minit, L name e, S s n, B date, Address, Sex, salary, super dash s s n, D no. The row entries are as follows. Row 1. Alicia, J, Zelaya, 999887777, 1968.07.19, 3321 Castle comma Spring Comma T x, F, 25000, 987654321, 4. Row 2. Jennifer, S, Wallace, 987654321, 1941.06.20, 291 Berry comma Bellaire comma t X, F, 43000, 888665555, 4. Row 3. Joyce, A, English, 453453453, 1972.07.31, 5631 Rice comma Houston comma T X, F, 25000, 333445555, 5.&#10;A table E M P NAMES has 3 rows and 3 columns. The columns have the following headings from left to right. F name, L name, S s n, the row entries are as follows. Row 1. Alicia, Zelaya, 999887777. Row 2. Jennifer, Wallace, 987654321. Row 3. Joyce, English, 45345345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821" y="2159274"/>
            <a:ext cx="8182357" cy="2844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340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Figure 8.5 The Cartesian Product </a:t>
            </a:r>
            <a:r>
              <a:rPr lang="en-US" altLang="en-US" dirty="0" smtClean="0">
                <a:latin typeface="Times New Roman" panose="02020603050405020304" pitchFamily="18" charset="0"/>
                <a:cs typeface="Times New Roman" panose="02020603050405020304" pitchFamily="18" charset="0"/>
              </a:rPr>
              <a:t>(CROSS PRODUCT) </a:t>
            </a:r>
            <a:r>
              <a:rPr lang="en-US" altLang="en-US" dirty="0">
                <a:latin typeface="Times New Roman" panose="02020603050405020304" pitchFamily="18" charset="0"/>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peration </a:t>
            </a:r>
            <a:r>
              <a:rPr lang="en-US" altLang="en-US" sz="2000" b="0" dirty="0" smtClean="0">
                <a:latin typeface="Times New Roman" panose="02020603050405020304" pitchFamily="18" charset="0"/>
                <a:cs typeface="Times New Roman" panose="02020603050405020304" pitchFamily="18" charset="0"/>
              </a:rPr>
              <a:t>(2 </a:t>
            </a:r>
            <a:r>
              <a:rPr lang="en-US" altLang="en-US" sz="2000" b="0" dirty="0">
                <a:latin typeface="Times New Roman" panose="02020603050405020304" pitchFamily="18" charset="0"/>
                <a:cs typeface="Times New Roman" panose="02020603050405020304" pitchFamily="18" charset="0"/>
              </a:rPr>
              <a:t>of 3)</a:t>
            </a:r>
            <a:endParaRPr lang="en-US" b="0" dirty="0"/>
          </a:p>
        </p:txBody>
      </p:sp>
      <p:pic>
        <p:nvPicPr>
          <p:cNvPr id="4" name="Picture 3" descr="A table E M P dash DEPENDENTS has 21 rows and 8 columns. The columns have the following headings from left to right. F name, L name, S s n, E s s n, Dependent name, Sex, B date, And so on. The row entries are as follows. Row 1. Alicia, Zelaya, 999887777, 333445555, Alice, F, 1986.04.05, And so on. Row 2. Alicia, Zelaya, 999887777, 333445555, Theodore, M, 1983.10.25, And so on. Row 3. Alicia, Zelaya, 999887777, 333445555, Joy, F, 1958.05.03, And so on. Row 4. Alicia, Zelaya, 999887777, 987654321, Abner, M, 1942.02.28, And so on. Row 5. Alicia, Zelaya, 999887777, 123456789, michael, M, 1988.01.04, And so on. Row 6. Alicia, Zelaya, 999887777, 123456789, alice, F, 1988.12.30, And so on. Row 7. Alicia, Zelaya, 999887777, 123456789, Eizabeth, F, 1967.05.05, And so on. Row 8. Jennifer, Wallace, 987654321, 33344555, Alice, F, 1986.04.05, And so on. Row 9. Jennifer, Wallace, 987654321, 33344555, Theodore, M, 1983.10.25, And so on. Row 10. Jennifer, Wallace, 987654321, 33344555, joy, F, 1958.05.03, And so on. Row 11. Jennifer, Wallace, 987654321, 987654321, Abner, M, 1942.02.28, And so on. Row 12. Jennifer, Wallace, 987654321, 123456789, Michael, M, 1988.01.04, And so on. Row 13. Jennifer, Wallace, 987654321, 123456789, Alice, F, 1988.12.30, And so on. Row 14. Jennifer, Wallace, 987654321, 123456789, Eizabeth, F, 1967.05.05, And so on. Row 15. Joyce, English, 987654321, 333445555, Alice, F, 1986.04.05, And so on. Row 16. Joyce, English, 453453453, 333445555, Theodore, M, 1983.10.25, And so on. Row 17. Joyce, English, 453453453, 333445555, joy, F, 1958.05.03, And so on. Row 18. Joyce, English, 453453453, 987654321, Abner, M, 1942.02.28, And so on. Row 19. Joyce, English, 453453453, 123456789, Michael, M, 1988.01.04, And so on. Row 20. Joyce, English, 453453453, 123456789, Alice, F, 1988.12.30, And so on. Row 21. Joyce, English, 453453453, 123456789, Elizabeth, F, 1967.05.05, And so 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7218" y="1597152"/>
            <a:ext cx="6055591"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268059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Figure 8.5 The Cartesian Product </a:t>
            </a:r>
            <a:r>
              <a:rPr lang="en-US" altLang="en-US" dirty="0" smtClean="0">
                <a:latin typeface="Times New Roman" panose="02020603050405020304" pitchFamily="18" charset="0"/>
                <a:cs typeface="Times New Roman" panose="02020603050405020304" pitchFamily="18" charset="0"/>
              </a:rPr>
              <a:t>(CROSS PRODUCT) </a:t>
            </a:r>
            <a:r>
              <a:rPr lang="en-US" altLang="en-US" dirty="0">
                <a:latin typeface="Times New Roman" panose="02020603050405020304" pitchFamily="18" charset="0"/>
                <a:cs typeface="Times New Roman" panose="02020603050405020304" pitchFamily="18" charset="0"/>
              </a:rPr>
              <a:t>O</a:t>
            </a:r>
            <a:r>
              <a:rPr lang="en-US" altLang="en-US" dirty="0" smtClean="0">
                <a:latin typeface="Times New Roman" panose="02020603050405020304" pitchFamily="18" charset="0"/>
                <a:cs typeface="Times New Roman" panose="02020603050405020304" pitchFamily="18" charset="0"/>
              </a:rPr>
              <a:t>peration </a:t>
            </a:r>
            <a:r>
              <a:rPr lang="en-US" altLang="en-US" sz="2000" b="0" dirty="0" smtClean="0">
                <a:latin typeface="Times New Roman" panose="02020603050405020304" pitchFamily="18" charset="0"/>
                <a:cs typeface="Times New Roman" panose="02020603050405020304" pitchFamily="18" charset="0"/>
              </a:rPr>
              <a:t>(3 </a:t>
            </a:r>
            <a:r>
              <a:rPr lang="en-US" altLang="en-US" sz="2000" b="0" dirty="0">
                <a:latin typeface="Times New Roman" panose="02020603050405020304" pitchFamily="18" charset="0"/>
                <a:cs typeface="Times New Roman" panose="02020603050405020304" pitchFamily="18" charset="0"/>
              </a:rPr>
              <a:t>of 3)</a:t>
            </a:r>
            <a:endParaRPr lang="en-US" b="0" dirty="0"/>
          </a:p>
        </p:txBody>
      </p:sp>
      <p:pic>
        <p:nvPicPr>
          <p:cNvPr id="4" name="Picture 2" descr="An illustration depicts 2 tables. The first table titled actual underscore dependents has 1 row and 7 columns. The column headings from left to right reads, f name, l name, s s n, e s s n, dependent name, sex, b date and so on. The first row entries are as follows, Jennifer, Wallace, 987654321, 987654321, Abner, M, 1942 dash 02 dash 28, and so on. The second table titled result has 1 row and 3 columns. The column headings from left to right reads, F name, L name and dependent underscore name. The first row entries are as follows, Jennifer, Wallace and Abn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1328" y="2632703"/>
            <a:ext cx="8101344" cy="165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9211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227"/>
            <a:ext cx="8229600" cy="1097279"/>
          </a:xfrm>
        </p:spPr>
        <p:txBody>
          <a:bodyPr/>
          <a:lstStyle/>
          <a:p>
            <a:r>
              <a:rPr lang="en-US" altLang="en-US" dirty="0"/>
              <a:t>Binary Relational Operations: </a:t>
            </a:r>
            <a:r>
              <a:rPr lang="en-US" altLang="en-US" dirty="0" smtClean="0"/>
              <a:t>JOIN </a:t>
            </a:r>
            <a:r>
              <a:rPr lang="en-US" altLang="en-US" sz="2000" b="0" dirty="0" smtClean="0"/>
              <a:t>(1 of 2)</a:t>
            </a:r>
            <a:endParaRPr lang="en-US" sz="2000" b="0" dirty="0"/>
          </a:p>
        </p:txBody>
      </p:sp>
      <p:sp>
        <p:nvSpPr>
          <p:cNvPr id="4" name="Text Placeholder 3"/>
          <p:cNvSpPr>
            <a:spLocks noGrp="1"/>
          </p:cNvSpPr>
          <p:nvPr>
            <p:ph type="body" idx="1"/>
          </p:nvPr>
        </p:nvSpPr>
        <p:spPr>
          <a:xfrm>
            <a:off x="457200" y="1508761"/>
            <a:ext cx="2377440" cy="467697"/>
          </a:xfrm>
        </p:spPr>
        <p:txBody>
          <a:bodyPr/>
          <a:lstStyle/>
          <a:p>
            <a:pPr eaLnBrk="1" hangingPunct="1"/>
            <a:r>
              <a:rPr lang="en-US" altLang="en-US" sz="2000" dirty="0">
                <a:latin typeface="+mn-lt"/>
              </a:rPr>
              <a:t>JOIN </a:t>
            </a:r>
            <a:r>
              <a:rPr lang="en-US" altLang="en-US" sz="2000" dirty="0" smtClean="0">
                <a:latin typeface="+mn-lt"/>
              </a:rPr>
              <a:t>Operation</a:t>
            </a:r>
            <a:endParaRPr lang="en-US" altLang="en-US" sz="2000" dirty="0">
              <a:latin typeface="+mn-lt"/>
            </a:endParaRPr>
          </a:p>
        </p:txBody>
      </p:sp>
      <p:pic>
        <p:nvPicPr>
          <p:cNvPr id="21" name="Picture 20" descr="left parenthesis denoted by join right parenthesis"/>
          <p:cNvPicPr>
            <a:picLocks noChangeAspect="1"/>
          </p:cNvPicPr>
          <p:nvPr/>
        </p:nvPicPr>
        <p:blipFill rotWithShape="1">
          <a:blip r:embed="rId2"/>
          <a:srcRect l="26823" t="15388" r="51215" b="13739"/>
          <a:stretch/>
        </p:blipFill>
        <p:spPr>
          <a:xfrm>
            <a:off x="2644134" y="1591013"/>
            <a:ext cx="1783803" cy="385445"/>
          </a:xfrm>
          <a:prstGeom prst="rect">
            <a:avLst/>
          </a:prstGeom>
        </p:spPr>
      </p:pic>
      <p:sp>
        <p:nvSpPr>
          <p:cNvPr id="19" name="Content Placeholder 18"/>
          <p:cNvSpPr>
            <a:spLocks noGrp="1"/>
          </p:cNvSpPr>
          <p:nvPr>
            <p:ph sz="quarter" idx="13"/>
          </p:nvPr>
        </p:nvSpPr>
        <p:spPr>
          <a:xfrm>
            <a:off x="457200" y="1894830"/>
            <a:ext cx="8229600" cy="3031998"/>
          </a:xfrm>
        </p:spPr>
        <p:txBody>
          <a:bodyPr/>
          <a:lstStyle/>
          <a:p>
            <a:pPr lvl="1" indent="-284400" eaLnBrk="1" hangingPunct="1"/>
            <a:r>
              <a:rPr lang="en-US" altLang="en-US" sz="2000" dirty="0">
                <a:latin typeface="+mn-lt"/>
              </a:rPr>
              <a:t>The sequence of CARTESIAN PRODECT followed by SELECT is used quite commonly to identify and select related tuples from two relations</a:t>
            </a:r>
          </a:p>
          <a:p>
            <a:pPr lvl="1" indent="-284400" eaLnBrk="1" hangingPunct="1"/>
            <a:r>
              <a:rPr lang="en-US" altLang="en-US" sz="2000" dirty="0">
                <a:latin typeface="+mn-lt"/>
              </a:rPr>
              <a:t>A special operation, called JOIN combines this sequence into a single operation</a:t>
            </a:r>
          </a:p>
          <a:p>
            <a:pPr lvl="1" indent="-284400" eaLnBrk="1" hangingPunct="1"/>
            <a:r>
              <a:rPr lang="en-US" altLang="en-US" sz="2000" dirty="0">
                <a:latin typeface="+mn-lt"/>
              </a:rPr>
              <a:t>This operation is very important for any relational database with more than a single relation, because it allows us </a:t>
            </a:r>
            <a:r>
              <a:rPr lang="en-US" altLang="en-US" sz="2000" b="1" dirty="0">
                <a:latin typeface="+mn-lt"/>
              </a:rPr>
              <a:t>combine related tuples </a:t>
            </a:r>
            <a:r>
              <a:rPr lang="en-US" altLang="en-US" sz="2000" dirty="0">
                <a:latin typeface="+mn-lt"/>
              </a:rPr>
              <a:t>from various </a:t>
            </a:r>
            <a:r>
              <a:rPr lang="en-US" altLang="en-US" sz="2000" dirty="0" smtClean="0">
                <a:latin typeface="+mn-lt"/>
              </a:rPr>
              <a:t>relations</a:t>
            </a:r>
            <a:endParaRPr lang="en-US" altLang="en-US" sz="2000" dirty="0">
              <a:latin typeface="+mn-lt"/>
            </a:endParaRPr>
          </a:p>
          <a:p>
            <a:pPr lvl="1" indent="-284400" eaLnBrk="1" hangingPunct="1"/>
            <a:r>
              <a:rPr lang="en-US" altLang="en-US" sz="2000" dirty="0">
                <a:latin typeface="+mn-lt"/>
              </a:rPr>
              <a:t>The general form of a join operation on two relations</a:t>
            </a:r>
            <a:endParaRPr lang="en-US" dirty="0">
              <a:latin typeface="+mn-lt"/>
            </a:endParaRPr>
          </a:p>
        </p:txBody>
      </p:sp>
      <p:pic>
        <p:nvPicPr>
          <p:cNvPr id="20" name="Picture 19" descr="R left parenthesis A sub 1 comma A sub 2 comma ellipse comma A sub n right parenthesis  and  S left parenthesis B sub 1 comma B sub 2 comma ellipse comma B sub m right parenthesis is colon"/>
          <p:cNvPicPr>
            <a:picLocks noChangeAspect="1"/>
          </p:cNvPicPr>
          <p:nvPr/>
        </p:nvPicPr>
        <p:blipFill rotWithShape="1">
          <a:blip r:embed="rId3"/>
          <a:srcRect l="2295" t="3982" r="2474" b="17616"/>
          <a:stretch/>
        </p:blipFill>
        <p:spPr>
          <a:xfrm>
            <a:off x="1259602" y="4944326"/>
            <a:ext cx="4068959" cy="355166"/>
          </a:xfrm>
          <a:prstGeom prst="rect">
            <a:avLst/>
          </a:prstGeom>
        </p:spPr>
      </p:pic>
      <p:pic>
        <p:nvPicPr>
          <p:cNvPr id="3" name="Picture 2" descr="R sub start expression join less than sign join conation greater than greater than sign end expression S"/>
          <p:cNvPicPr>
            <a:picLocks noChangeAspect="1"/>
          </p:cNvPicPr>
          <p:nvPr/>
        </p:nvPicPr>
        <p:blipFill>
          <a:blip r:embed="rId4"/>
          <a:stretch>
            <a:fillRect/>
          </a:stretch>
        </p:blipFill>
        <p:spPr>
          <a:xfrm>
            <a:off x="3546553" y="5307142"/>
            <a:ext cx="1762766" cy="403731"/>
          </a:xfrm>
          <a:prstGeom prst="rect">
            <a:avLst/>
          </a:prstGeom>
        </p:spPr>
      </p:pic>
      <p:sp>
        <p:nvSpPr>
          <p:cNvPr id="5" name="Text Placeholder 4"/>
          <p:cNvSpPr>
            <a:spLocks noGrp="1"/>
          </p:cNvSpPr>
          <p:nvPr>
            <p:ph type="body" idx="2"/>
          </p:nvPr>
        </p:nvSpPr>
        <p:spPr>
          <a:xfrm>
            <a:off x="457200" y="5653039"/>
            <a:ext cx="8229600" cy="750673"/>
          </a:xfrm>
        </p:spPr>
        <p:txBody>
          <a:bodyPr/>
          <a:lstStyle/>
          <a:p>
            <a:pPr marL="741600" lvl="1" indent="-284400"/>
            <a:r>
              <a:rPr lang="en-US" altLang="en-US" sz="2000" dirty="0">
                <a:latin typeface="+mn-lt"/>
              </a:rPr>
              <a:t>where </a:t>
            </a:r>
            <a:r>
              <a:rPr lang="en-US" altLang="en-US" sz="2000" i="1" dirty="0">
                <a:latin typeface="+mn-lt"/>
              </a:rPr>
              <a:t>R</a:t>
            </a:r>
            <a:r>
              <a:rPr lang="en-US" altLang="en-US" sz="2000" dirty="0">
                <a:latin typeface="+mn-lt"/>
              </a:rPr>
              <a:t> and </a:t>
            </a:r>
            <a:r>
              <a:rPr lang="en-US" altLang="en-US" sz="2000" i="1" dirty="0">
                <a:latin typeface="+mn-lt"/>
              </a:rPr>
              <a:t>S</a:t>
            </a:r>
            <a:r>
              <a:rPr lang="en-US" altLang="en-US" sz="2000" dirty="0">
                <a:latin typeface="+mn-lt"/>
              </a:rPr>
              <a:t> can be any relations that result from general </a:t>
            </a:r>
            <a:r>
              <a:rPr lang="en-US" altLang="en-US" sz="2000" b="1" dirty="0">
                <a:latin typeface="+mn-lt"/>
              </a:rPr>
              <a:t>relational algebra expressions</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40405178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Binary Relational Operations: </a:t>
            </a:r>
            <a:r>
              <a:rPr lang="en-US" altLang="en-US" dirty="0" smtClean="0"/>
              <a:t>JOIN </a:t>
            </a:r>
            <a:r>
              <a:rPr lang="en-US" altLang="en-US" sz="2000" b="0" dirty="0" smtClean="0"/>
              <a:t>(2 </a:t>
            </a:r>
            <a:r>
              <a:rPr lang="en-US" altLang="en-US" sz="2000" b="0" dirty="0"/>
              <a:t>of 2)</a:t>
            </a:r>
            <a:endParaRPr lang="en-US" dirty="0"/>
          </a:p>
        </p:txBody>
      </p:sp>
      <p:sp>
        <p:nvSpPr>
          <p:cNvPr id="3" name="Text Placeholder 2"/>
          <p:cNvSpPr>
            <a:spLocks noGrp="1"/>
          </p:cNvSpPr>
          <p:nvPr>
            <p:ph type="body" idx="1"/>
          </p:nvPr>
        </p:nvSpPr>
        <p:spPr>
          <a:xfrm>
            <a:off x="457200" y="1600201"/>
            <a:ext cx="8229600" cy="2139434"/>
          </a:xfrm>
        </p:spPr>
        <p:txBody>
          <a:bodyPr/>
          <a:lstStyle/>
          <a:p>
            <a:pPr eaLnBrk="1" hangingPunct="1"/>
            <a:r>
              <a:rPr lang="en-US" altLang="en-US" sz="2000" dirty="0">
                <a:latin typeface="+mn-lt"/>
              </a:rPr>
              <a:t>Example: Suppose that we want to retrieve the name of the manager of each department.</a:t>
            </a:r>
          </a:p>
          <a:p>
            <a:pPr lvl="1" eaLnBrk="1" hangingPunct="1"/>
            <a:r>
              <a:rPr lang="en-US" altLang="en-US" sz="2000" dirty="0">
                <a:latin typeface="+mn-lt"/>
              </a:rPr>
              <a:t>To get the manager’s name, we need to combine each DEPARTMENT tuple with the EMPLOYEE tuple whose SSN value matches the MGRSSN value in the department tuple. </a:t>
            </a:r>
          </a:p>
          <a:p>
            <a:pPr lvl="1" eaLnBrk="1" hangingPunct="1"/>
            <a:r>
              <a:rPr lang="en-US" altLang="en-US" sz="2000" dirty="0">
                <a:latin typeface="+mn-lt"/>
              </a:rPr>
              <a:t>We do this by using the </a:t>
            </a:r>
            <a:r>
              <a:rPr lang="en-US" altLang="en-US" sz="2000" dirty="0" smtClean="0">
                <a:latin typeface="+mn-lt"/>
              </a:rPr>
              <a:t>join</a:t>
            </a:r>
          </a:p>
        </p:txBody>
      </p:sp>
      <p:graphicFrame>
        <p:nvGraphicFramePr>
          <p:cNvPr id="6" name="Object 5" descr="join"/>
          <p:cNvGraphicFramePr>
            <a:graphicFrameLocks noChangeAspect="1"/>
          </p:cNvGraphicFramePr>
          <p:nvPr>
            <p:extLst>
              <p:ext uri="{D42A27DB-BD31-4B8C-83A1-F6EECF244321}">
                <p14:modId xmlns:p14="http://schemas.microsoft.com/office/powerpoint/2010/main" val="1538945541"/>
              </p:ext>
            </p:extLst>
          </p:nvPr>
        </p:nvGraphicFramePr>
        <p:xfrm>
          <a:off x="4443958" y="3367033"/>
          <a:ext cx="464631" cy="316794"/>
        </p:xfrm>
        <a:graphic>
          <a:graphicData uri="http://schemas.openxmlformats.org/presentationml/2006/ole">
            <mc:AlternateContent xmlns:mc="http://schemas.openxmlformats.org/markup-compatibility/2006">
              <mc:Choice xmlns:v="urn:schemas-microsoft-com:vml" Requires="v">
                <p:oleObj spid="_x0000_s66011" name="Equation" r:id="rId3" imgW="279360" imgH="190440" progId="Equation.DSMT4">
                  <p:embed/>
                </p:oleObj>
              </mc:Choice>
              <mc:Fallback>
                <p:oleObj name="Equation" r:id="rId3" imgW="279360" imgH="190440" progId="Equation.DSMT4">
                  <p:embed/>
                  <p:pic>
                    <p:nvPicPr>
                      <p:cNvPr id="0" name=""/>
                      <p:cNvPicPr/>
                      <p:nvPr/>
                    </p:nvPicPr>
                    <p:blipFill>
                      <a:blip r:embed="rId4"/>
                      <a:stretch>
                        <a:fillRect/>
                      </a:stretch>
                    </p:blipFill>
                    <p:spPr>
                      <a:xfrm>
                        <a:off x="4443958" y="3367033"/>
                        <a:ext cx="464631" cy="316794"/>
                      </a:xfrm>
                      <a:prstGeom prst="rect">
                        <a:avLst/>
                      </a:prstGeom>
                    </p:spPr>
                  </p:pic>
                </p:oleObj>
              </mc:Fallback>
            </mc:AlternateContent>
          </a:graphicData>
        </a:graphic>
      </p:graphicFrame>
      <p:sp>
        <p:nvSpPr>
          <p:cNvPr id="8" name="Content Placeholder 7"/>
          <p:cNvSpPr>
            <a:spLocks noGrp="1"/>
          </p:cNvSpPr>
          <p:nvPr>
            <p:ph sz="quarter" idx="13"/>
          </p:nvPr>
        </p:nvSpPr>
        <p:spPr>
          <a:xfrm>
            <a:off x="457200" y="3275202"/>
            <a:ext cx="8083296" cy="838200"/>
          </a:xfrm>
        </p:spPr>
        <p:txBody>
          <a:bodyPr/>
          <a:lstStyle/>
          <a:p>
            <a:pPr marL="0" indent="4398963">
              <a:buNone/>
            </a:pPr>
            <a:r>
              <a:rPr lang="en-US" altLang="en-US" sz="2000" dirty="0" smtClean="0">
                <a:latin typeface="+mn-lt"/>
              </a:rPr>
              <a:t>operation.</a:t>
            </a:r>
            <a:endParaRPr lang="en-US" altLang="en-US" sz="2000" dirty="0">
              <a:latin typeface="+mn-lt"/>
            </a:endParaRPr>
          </a:p>
          <a:p>
            <a:pPr marL="741600" lvl="1" indent="-284400"/>
            <a:r>
              <a:rPr lang="en-US" altLang="en-US" sz="2000" dirty="0" smtClean="0">
                <a:latin typeface="+mn-lt"/>
              </a:rPr>
              <a:t> </a:t>
            </a:r>
          </a:p>
        </p:txBody>
      </p:sp>
      <p:graphicFrame>
        <p:nvGraphicFramePr>
          <p:cNvPr id="5" name="Object 4" descr="D E P T S dash M G R left arrow DEPARTEMENT joint sub start expression m g r dash s s n = S s n end expression EMPLOYEE"/>
          <p:cNvGraphicFramePr>
            <a:graphicFrameLocks noChangeAspect="1"/>
          </p:cNvGraphicFramePr>
          <p:nvPr>
            <p:extLst>
              <p:ext uri="{D42A27DB-BD31-4B8C-83A1-F6EECF244321}">
                <p14:modId xmlns:p14="http://schemas.microsoft.com/office/powerpoint/2010/main" val="533464865"/>
              </p:ext>
            </p:extLst>
          </p:nvPr>
        </p:nvGraphicFramePr>
        <p:xfrm>
          <a:off x="1263142" y="3776147"/>
          <a:ext cx="5522913" cy="382587"/>
        </p:xfrm>
        <a:graphic>
          <a:graphicData uri="http://schemas.openxmlformats.org/presentationml/2006/ole">
            <mc:AlternateContent xmlns:mc="http://schemas.openxmlformats.org/markup-compatibility/2006">
              <mc:Choice xmlns:v="urn:schemas-microsoft-com:vml" Requires="v">
                <p:oleObj spid="_x0000_s66012" name="Equation" r:id="rId5" imgW="4038480" imgH="279360" progId="Equation.DSMT4">
                  <p:embed/>
                </p:oleObj>
              </mc:Choice>
              <mc:Fallback>
                <p:oleObj name="Equation" r:id="rId5" imgW="4038480" imgH="279360" progId="Equation.DSMT4">
                  <p:embed/>
                  <p:pic>
                    <p:nvPicPr>
                      <p:cNvPr id="5" name="Object 4"/>
                      <p:cNvPicPr/>
                      <p:nvPr/>
                    </p:nvPicPr>
                    <p:blipFill>
                      <a:blip r:embed="rId6"/>
                      <a:stretch>
                        <a:fillRect/>
                      </a:stretch>
                    </p:blipFill>
                    <p:spPr>
                      <a:xfrm>
                        <a:off x="1263142" y="3776147"/>
                        <a:ext cx="5522913" cy="382587"/>
                      </a:xfrm>
                      <a:prstGeom prst="rect">
                        <a:avLst/>
                      </a:prstGeom>
                    </p:spPr>
                  </p:pic>
                </p:oleObj>
              </mc:Fallback>
            </mc:AlternateContent>
          </a:graphicData>
        </a:graphic>
      </p:graphicFrame>
      <p:sp>
        <p:nvSpPr>
          <p:cNvPr id="4" name="Text Placeholder 3"/>
          <p:cNvSpPr>
            <a:spLocks noGrp="1"/>
          </p:cNvSpPr>
          <p:nvPr>
            <p:ph type="body" idx="2"/>
          </p:nvPr>
        </p:nvSpPr>
        <p:spPr>
          <a:xfrm>
            <a:off x="450337" y="4205233"/>
            <a:ext cx="8229600" cy="1793231"/>
          </a:xfrm>
        </p:spPr>
        <p:txBody>
          <a:bodyPr/>
          <a:lstStyle/>
          <a:p>
            <a:pPr eaLnBrk="1" hangingPunct="1"/>
            <a:r>
              <a:rPr lang="en-US" altLang="en-US" sz="2000" dirty="0" smtClean="0">
                <a:latin typeface="+mn-lt"/>
              </a:rPr>
              <a:t>MGRSSN=SSN </a:t>
            </a:r>
            <a:r>
              <a:rPr lang="en-US" altLang="en-US" sz="2000" dirty="0">
                <a:latin typeface="+mn-lt"/>
              </a:rPr>
              <a:t>is the join condition</a:t>
            </a:r>
          </a:p>
          <a:p>
            <a:pPr lvl="1" eaLnBrk="1" hangingPunct="1"/>
            <a:r>
              <a:rPr lang="en-US" altLang="en-US" sz="2000" dirty="0">
                <a:latin typeface="+mn-lt"/>
              </a:rPr>
              <a:t>Combines each department record with the employee who manages the department</a:t>
            </a:r>
          </a:p>
          <a:p>
            <a:pPr lvl="1" eaLnBrk="1" hangingPunct="1"/>
            <a:r>
              <a:rPr lang="en-US" altLang="en-US" sz="2000" dirty="0">
                <a:latin typeface="+mn-lt"/>
              </a:rPr>
              <a:t>The join condition can also be specified as DEPARTMENT.MGRSSN= </a:t>
            </a:r>
            <a:r>
              <a:rPr lang="en-US" altLang="en-US" sz="2000" dirty="0" smtClean="0">
                <a:latin typeface="+mn-lt"/>
              </a:rPr>
              <a:t>EMPLOYEE.SSN</a:t>
            </a:r>
            <a:endParaRPr lang="en-US" altLang="en-US" sz="2000" dirty="0">
              <a:latin typeface="+mn-lt"/>
            </a:endParaRPr>
          </a:p>
        </p:txBody>
      </p:sp>
    </p:spTree>
    <p:extLst>
      <p:ext uri="{BB962C8B-B14F-4D97-AF65-F5344CB8AC3E}">
        <p14:creationId xmlns:p14="http://schemas.microsoft.com/office/powerpoint/2010/main" val="3932663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Algebra Overview </a:t>
            </a:r>
            <a:r>
              <a:rPr lang="en-US" altLang="en-US" sz="2000" b="0" dirty="0" smtClean="0"/>
              <a:t>(2 </a:t>
            </a:r>
            <a:r>
              <a:rPr lang="en-US" altLang="en-US" sz="2000" b="0" dirty="0"/>
              <a:t>of </a:t>
            </a:r>
            <a:r>
              <a:rPr lang="en-US" altLang="en-US" sz="2000" b="0" dirty="0" smtClean="0"/>
              <a:t>4)</a:t>
            </a:r>
            <a:endParaRPr lang="en-US" sz="2000" b="0" dirty="0"/>
          </a:p>
        </p:txBody>
      </p:sp>
      <p:sp>
        <p:nvSpPr>
          <p:cNvPr id="3" name="Text Placeholder 2"/>
          <p:cNvSpPr>
            <a:spLocks noGrp="1"/>
          </p:cNvSpPr>
          <p:nvPr>
            <p:ph type="body" idx="1"/>
          </p:nvPr>
        </p:nvSpPr>
        <p:spPr/>
        <p:txBody>
          <a:bodyPr/>
          <a:lstStyle/>
          <a:p>
            <a:pPr eaLnBrk="1" hangingPunct="1"/>
            <a:r>
              <a:rPr lang="en-US" altLang="en-US" sz="2400" dirty="0">
                <a:latin typeface="+mn-lt"/>
              </a:rPr>
              <a:t>The </a:t>
            </a:r>
            <a:r>
              <a:rPr lang="en-US" altLang="en-US" sz="2400" b="1" dirty="0">
                <a:latin typeface="+mn-lt"/>
              </a:rPr>
              <a:t>algebra operations</a:t>
            </a:r>
            <a:r>
              <a:rPr lang="en-US" altLang="en-US" sz="2400" dirty="0">
                <a:latin typeface="+mn-lt"/>
              </a:rPr>
              <a:t> thus produce new relations</a:t>
            </a:r>
          </a:p>
          <a:p>
            <a:pPr lvl="1"/>
            <a:r>
              <a:rPr lang="en-US" altLang="en-US" sz="2400" dirty="0">
                <a:latin typeface="+mn-lt"/>
              </a:rPr>
              <a:t>These can be further manipulated using operations of the same algebra</a:t>
            </a:r>
          </a:p>
          <a:p>
            <a:pPr eaLnBrk="1" hangingPunct="1"/>
            <a:r>
              <a:rPr lang="en-US" altLang="en-US" sz="2400" dirty="0">
                <a:latin typeface="+mn-lt"/>
              </a:rPr>
              <a:t>A sequence of relational algebra operations forms a </a:t>
            </a:r>
            <a:r>
              <a:rPr lang="en-US" altLang="en-US" sz="2400" b="1" dirty="0">
                <a:latin typeface="+mn-lt"/>
              </a:rPr>
              <a:t>relational algebra expression</a:t>
            </a:r>
          </a:p>
          <a:p>
            <a:pPr lvl="1"/>
            <a:r>
              <a:rPr lang="en-US" altLang="en-US" sz="2400" dirty="0">
                <a:latin typeface="+mn-lt"/>
              </a:rPr>
              <a:t>The result of a relational algebra expression is also a relation that represents the result of a database query (or retrieval request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40264060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228289"/>
          </a:xfrm>
        </p:spPr>
        <p:txBody>
          <a:bodyPr anchor="t"/>
          <a:lstStyle/>
          <a:p>
            <a:r>
              <a:rPr lang="en-US" altLang="en-US" sz="3200" dirty="0">
                <a:latin typeface="Times New Roman" panose="02020603050405020304" pitchFamily="18" charset="0"/>
                <a:cs typeface="Times New Roman" panose="02020603050405020304" pitchFamily="18" charset="0"/>
              </a:rPr>
              <a:t>Figure </a:t>
            </a:r>
            <a:r>
              <a:rPr lang="en-US" altLang="en-US" sz="3200" dirty="0" smtClean="0">
                <a:latin typeface="Times New Roman" panose="02020603050405020304" pitchFamily="18" charset="0"/>
                <a:cs typeface="Times New Roman" panose="02020603050405020304" pitchFamily="18" charset="0"/>
              </a:rPr>
              <a:t>8.6 </a:t>
            </a:r>
            <a:r>
              <a:rPr lang="en-US" altLang="en-US" sz="3200" dirty="0">
                <a:latin typeface="Times New Roman" panose="02020603050405020304" pitchFamily="18" charset="0"/>
                <a:cs typeface="Times New Roman" panose="02020603050405020304" pitchFamily="18" charset="0"/>
              </a:rPr>
              <a:t>Result of the </a:t>
            </a:r>
            <a:r>
              <a:rPr lang="en-US" altLang="en-US" sz="3200" dirty="0" smtClean="0">
                <a:latin typeface="Times New Roman" panose="02020603050405020304" pitchFamily="18" charset="0"/>
                <a:cs typeface="Times New Roman" panose="02020603050405020304" pitchFamily="18" charset="0"/>
              </a:rPr>
              <a:t>JOIN </a:t>
            </a:r>
            <a:r>
              <a:rPr lang="en-US" altLang="en-US" sz="3200" dirty="0">
                <a:latin typeface="Times New Roman" panose="02020603050405020304" pitchFamily="18" charset="0"/>
                <a:cs typeface="Times New Roman" panose="02020603050405020304" pitchFamily="18" charset="0"/>
              </a:rPr>
              <a:t>Operation</a:t>
            </a:r>
            <a:r>
              <a:rPr lang="en-US" altLang="en-US" sz="3200" dirty="0">
                <a:solidFill>
                  <a:schemeClr val="tx1"/>
                </a:solidFill>
                <a:latin typeface="Times New Roman" panose="02020603050405020304" pitchFamily="18" charset="0"/>
                <a:cs typeface="Times New Roman" panose="02020603050405020304" pitchFamily="18" charset="0"/>
              </a:rPr>
              <a:t> </a:t>
            </a:r>
            <a:r>
              <a:rPr lang="en-US" altLang="en-US" sz="1000" dirty="0" smtClean="0">
                <a:solidFill>
                  <a:schemeClr val="bg1"/>
                </a:solidFill>
                <a:latin typeface="Times New Roman" panose="02020603050405020304" pitchFamily="18" charset="0"/>
                <a:cs typeface="Times New Roman" panose="02020603050405020304" pitchFamily="18" charset="0"/>
              </a:rPr>
              <a:t>D </a:t>
            </a:r>
            <a:r>
              <a:rPr lang="en-US" altLang="en-US" sz="1000" dirty="0">
                <a:solidFill>
                  <a:schemeClr val="bg1"/>
                </a:solidFill>
                <a:latin typeface="Times New Roman" panose="02020603050405020304" pitchFamily="18" charset="0"/>
                <a:cs typeface="Times New Roman" panose="02020603050405020304" pitchFamily="18" charset="0"/>
              </a:rPr>
              <a:t>E P T dash M G R left arrow DEPARTMENT super absolute value of x sub start expression m g r dash s s n = S s n end expression </a:t>
            </a:r>
            <a:r>
              <a:rPr lang="en-US" altLang="en-US" sz="1000" dirty="0" smtClean="0">
                <a:solidFill>
                  <a:schemeClr val="bg1"/>
                </a:solidFill>
                <a:latin typeface="Times New Roman" panose="02020603050405020304" pitchFamily="18" charset="0"/>
                <a:cs typeface="Times New Roman" panose="02020603050405020304" pitchFamily="18" charset="0"/>
              </a:rPr>
              <a:t>EMPLOYEE</a:t>
            </a:r>
            <a:endParaRPr lang="en-US" sz="3200" dirty="0">
              <a:solidFill>
                <a:schemeClr val="bg1"/>
              </a:solidFill>
              <a:latin typeface="Times New Roman" panose="02020603050405020304" pitchFamily="18" charset="0"/>
              <a:cs typeface="Times New Roman" panose="02020603050405020304" pitchFamily="18"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4023382849"/>
              </p:ext>
            </p:extLst>
          </p:nvPr>
        </p:nvGraphicFramePr>
        <p:xfrm>
          <a:off x="480213" y="832704"/>
          <a:ext cx="8220150" cy="610956"/>
        </p:xfrm>
        <a:graphic>
          <a:graphicData uri="http://schemas.openxmlformats.org/presentationml/2006/ole">
            <mc:AlternateContent xmlns:mc="http://schemas.openxmlformats.org/markup-compatibility/2006">
              <mc:Choice xmlns:v="urn:schemas-microsoft-com:vml" Requires="v">
                <p:oleObj spid="_x0000_s18098" name="Equation" r:id="rId3" imgW="3759120" imgH="279360" progId="Equation.DSMT4">
                  <p:embed/>
                </p:oleObj>
              </mc:Choice>
              <mc:Fallback>
                <p:oleObj name="Equation" r:id="rId3" imgW="3759120" imgH="279360" progId="Equation.DSMT4">
                  <p:embed/>
                  <p:pic>
                    <p:nvPicPr>
                      <p:cNvPr id="0" name=""/>
                      <p:cNvPicPr/>
                      <p:nvPr/>
                    </p:nvPicPr>
                    <p:blipFill>
                      <a:blip r:embed="rId4"/>
                      <a:stretch>
                        <a:fillRect/>
                      </a:stretch>
                    </p:blipFill>
                    <p:spPr>
                      <a:xfrm>
                        <a:off x="480213" y="832704"/>
                        <a:ext cx="8220150" cy="610956"/>
                      </a:xfrm>
                      <a:prstGeom prst="rect">
                        <a:avLst/>
                      </a:prstGeom>
                    </p:spPr>
                  </p:pic>
                </p:oleObj>
              </mc:Fallback>
            </mc:AlternateContent>
          </a:graphicData>
        </a:graphic>
      </p:graphicFrame>
      <p:pic>
        <p:nvPicPr>
          <p:cNvPr id="6" name="Picture 2" descr="A table titled d e p t underscore m g r has 3 rows and 9 columns. The column headings from left to right reads, d name, d number, m g r underscore s s n, ellipsis, f name, minit, l name, s s n, ellipsis. The row entries are as follows. Row 1. Research, 5, 333445555. ellipsis, Franklin, T, Wong, 333445555, ellipsis. Row 2. Administration, 4, 987654321, ellipsis, Jennifer, S, Wallace, 987654321, ellipsis. Row 3. Headquarters, 1, 888665555, ellipsis, James, E, Borg, 888665555, ellipsis."/>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56751" y="2080842"/>
            <a:ext cx="7481455" cy="1281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join"/>
          <p:cNvPicPr>
            <a:picLocks noChangeAspect="1"/>
          </p:cNvPicPr>
          <p:nvPr/>
        </p:nvPicPr>
        <p:blipFill>
          <a:blip r:embed="rId6"/>
          <a:stretch>
            <a:fillRect/>
          </a:stretch>
        </p:blipFill>
        <p:spPr>
          <a:xfrm>
            <a:off x="5589240" y="4152347"/>
            <a:ext cx="292633" cy="280440"/>
          </a:xfrm>
          <a:prstGeom prst="rect">
            <a:avLst/>
          </a:prstGeom>
        </p:spPr>
      </p:pic>
    </p:spTree>
    <p:extLst>
      <p:ext uri="{BB962C8B-B14F-4D97-AF65-F5344CB8AC3E}">
        <p14:creationId xmlns:p14="http://schemas.microsoft.com/office/powerpoint/2010/main" val="27891491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Some Properties of </a:t>
            </a:r>
            <a:r>
              <a:rPr lang="en-US" altLang="en-US" dirty="0" smtClean="0"/>
              <a:t>JOIN </a:t>
            </a:r>
            <a:r>
              <a:rPr lang="en-US" altLang="en-US" sz="2000" b="0" dirty="0" smtClean="0"/>
              <a:t>(</a:t>
            </a:r>
            <a:r>
              <a:rPr lang="en-US" altLang="en-US" sz="2000" b="0" dirty="0"/>
              <a:t>1 </a:t>
            </a:r>
            <a:r>
              <a:rPr lang="en-US" altLang="en-US" sz="2000" b="0" dirty="0" smtClean="0"/>
              <a:t>of 2)</a:t>
            </a:r>
            <a:endParaRPr lang="en-US" sz="2000" b="0" dirty="0"/>
          </a:p>
        </p:txBody>
      </p:sp>
      <p:sp>
        <p:nvSpPr>
          <p:cNvPr id="11" name="Text Placeholder 10"/>
          <p:cNvSpPr>
            <a:spLocks noGrp="1"/>
          </p:cNvSpPr>
          <p:nvPr>
            <p:ph type="body" idx="1"/>
          </p:nvPr>
        </p:nvSpPr>
        <p:spPr>
          <a:xfrm>
            <a:off x="457200" y="1600201"/>
            <a:ext cx="8229600" cy="465046"/>
          </a:xfrm>
        </p:spPr>
        <p:txBody>
          <a:bodyPr/>
          <a:lstStyle/>
          <a:p>
            <a:pPr eaLnBrk="1" hangingPunct="1"/>
            <a:r>
              <a:rPr lang="en-US" altLang="en-US" sz="2200" dirty="0">
                <a:latin typeface="+mn-lt"/>
              </a:rPr>
              <a:t>Consider the </a:t>
            </a:r>
            <a:r>
              <a:rPr lang="en-US" altLang="en-US" sz="2200" dirty="0" smtClean="0">
                <a:latin typeface="+mn-lt"/>
              </a:rPr>
              <a:t>following </a:t>
            </a:r>
            <a:r>
              <a:rPr lang="en-US" altLang="en-US" sz="2200" dirty="0">
                <a:latin typeface="+mn-lt"/>
              </a:rPr>
              <a:t>JOIN operation</a:t>
            </a:r>
            <a:r>
              <a:rPr lang="en-US" altLang="en-US" sz="2200" dirty="0" smtClean="0">
                <a:latin typeface="+mn-lt"/>
              </a:rPr>
              <a:t>:</a:t>
            </a:r>
          </a:p>
          <a:p>
            <a:pPr lvl="1" indent="-284400"/>
            <a:r>
              <a:rPr lang="en-US" altLang="en-US" sz="2200" dirty="0">
                <a:latin typeface="+mn-lt"/>
              </a:rPr>
              <a:t> </a:t>
            </a:r>
          </a:p>
        </p:txBody>
      </p:sp>
      <p:graphicFrame>
        <p:nvGraphicFramePr>
          <p:cNvPr id="3" name="Object 2" descr="R left parenthesis A sub 1 comma A sub 2 comma ellipse comma A sub n right parenthesis  join sub start expression R . A sub I = S. B sub j end expression S left parenthesis B sub 1 comma B sub 2 comma  ellipse comma B sub m right parenthesis"/>
          <p:cNvGraphicFramePr>
            <a:graphicFrameLocks noChangeAspect="1"/>
          </p:cNvGraphicFramePr>
          <p:nvPr>
            <p:extLst>
              <p:ext uri="{D42A27DB-BD31-4B8C-83A1-F6EECF244321}">
                <p14:modId xmlns:p14="http://schemas.microsoft.com/office/powerpoint/2010/main" val="826912500"/>
              </p:ext>
            </p:extLst>
          </p:nvPr>
        </p:nvGraphicFramePr>
        <p:xfrm>
          <a:off x="1244600" y="2063750"/>
          <a:ext cx="5145088" cy="542925"/>
        </p:xfrm>
        <a:graphic>
          <a:graphicData uri="http://schemas.openxmlformats.org/presentationml/2006/ole">
            <mc:AlternateContent xmlns:mc="http://schemas.openxmlformats.org/markup-compatibility/2006">
              <mc:Choice xmlns:v="urn:schemas-microsoft-com:vml" Requires="v">
                <p:oleObj spid="_x0000_s54075" name="Equation" r:id="rId3" imgW="3009600" imgH="317160" progId="Equation.DSMT4">
                  <p:embed/>
                </p:oleObj>
              </mc:Choice>
              <mc:Fallback>
                <p:oleObj name="Equation" r:id="rId3" imgW="3009600" imgH="317160" progId="Equation.DSMT4">
                  <p:embed/>
                  <p:pic>
                    <p:nvPicPr>
                      <p:cNvPr id="0" name=""/>
                      <p:cNvPicPr/>
                      <p:nvPr/>
                    </p:nvPicPr>
                    <p:blipFill>
                      <a:blip r:embed="rId4"/>
                      <a:stretch>
                        <a:fillRect/>
                      </a:stretch>
                    </p:blipFill>
                    <p:spPr>
                      <a:xfrm>
                        <a:off x="1244600" y="2063750"/>
                        <a:ext cx="5145088" cy="542925"/>
                      </a:xfrm>
                      <a:prstGeom prst="rect">
                        <a:avLst/>
                      </a:prstGeom>
                    </p:spPr>
                  </p:pic>
                </p:oleObj>
              </mc:Fallback>
            </mc:AlternateContent>
          </a:graphicData>
        </a:graphic>
      </p:graphicFrame>
      <p:sp>
        <p:nvSpPr>
          <p:cNvPr id="12" name="Content Placeholder 11"/>
          <p:cNvSpPr>
            <a:spLocks noGrp="1"/>
          </p:cNvSpPr>
          <p:nvPr>
            <p:ph sz="quarter" idx="13"/>
          </p:nvPr>
        </p:nvSpPr>
        <p:spPr>
          <a:xfrm>
            <a:off x="457200" y="2441640"/>
            <a:ext cx="8229600" cy="950784"/>
          </a:xfrm>
        </p:spPr>
        <p:txBody>
          <a:bodyPr/>
          <a:lstStyle/>
          <a:p>
            <a:pPr lvl="1" eaLnBrk="1" hangingPunct="1"/>
            <a:r>
              <a:rPr lang="en-US" altLang="en-US" sz="2200" dirty="0">
                <a:latin typeface="+mn-lt"/>
              </a:rPr>
              <a:t>Result is a relation Q with degree </a:t>
            </a:r>
            <a:r>
              <a:rPr lang="en-US" altLang="en-US" sz="2200" i="1" dirty="0">
                <a:latin typeface="+mn-lt"/>
              </a:rPr>
              <a:t>n</a:t>
            </a:r>
            <a:r>
              <a:rPr lang="en-US" altLang="en-US" sz="2200" dirty="0">
                <a:latin typeface="+mn-lt"/>
              </a:rPr>
              <a:t> + </a:t>
            </a:r>
            <a:r>
              <a:rPr lang="en-US" altLang="en-US" sz="2200" i="1" dirty="0">
                <a:latin typeface="+mn-lt"/>
              </a:rPr>
              <a:t>m</a:t>
            </a:r>
            <a:r>
              <a:rPr lang="en-US" altLang="en-US" sz="2200" dirty="0">
                <a:latin typeface="+mn-lt"/>
              </a:rPr>
              <a:t> attributes</a:t>
            </a:r>
            <a:r>
              <a:rPr lang="en-US" altLang="en-US" sz="2200" dirty="0" smtClean="0">
                <a:latin typeface="+mn-lt"/>
              </a:rPr>
              <a:t>:</a:t>
            </a:r>
          </a:p>
          <a:p>
            <a:pPr lvl="2" indent="-230400"/>
            <a:r>
              <a:rPr lang="en-US" altLang="en-US" sz="2200" dirty="0">
                <a:latin typeface="+mn-lt"/>
              </a:rPr>
              <a:t> </a:t>
            </a:r>
          </a:p>
        </p:txBody>
      </p:sp>
      <p:graphicFrame>
        <p:nvGraphicFramePr>
          <p:cNvPr id="4" name="Object 3" descr="Q left A sub 1 comma A sub 2 ellipse comma A sub n comma B sub 1 comma B sub 2 comma ellipse B sub m right parenthesis comma in that order."/>
          <p:cNvGraphicFramePr>
            <a:graphicFrameLocks noChangeAspect="1"/>
          </p:cNvGraphicFramePr>
          <p:nvPr>
            <p:extLst>
              <p:ext uri="{D42A27DB-BD31-4B8C-83A1-F6EECF244321}">
                <p14:modId xmlns:p14="http://schemas.microsoft.com/office/powerpoint/2010/main" val="3878721619"/>
              </p:ext>
            </p:extLst>
          </p:nvPr>
        </p:nvGraphicFramePr>
        <p:xfrm>
          <a:off x="1657981" y="2967570"/>
          <a:ext cx="4845139" cy="385175"/>
        </p:xfrm>
        <a:graphic>
          <a:graphicData uri="http://schemas.openxmlformats.org/presentationml/2006/ole">
            <mc:AlternateContent xmlns:mc="http://schemas.openxmlformats.org/markup-compatibility/2006">
              <mc:Choice xmlns:v="urn:schemas-microsoft-com:vml" Requires="v">
                <p:oleObj spid="_x0000_s54076" name="Equation" r:id="rId5" imgW="3035160" imgH="241200" progId="Equation.DSMT4">
                  <p:embed/>
                </p:oleObj>
              </mc:Choice>
              <mc:Fallback>
                <p:oleObj name="Equation" r:id="rId5" imgW="3035160" imgH="241200" progId="Equation.DSMT4">
                  <p:embed/>
                  <p:pic>
                    <p:nvPicPr>
                      <p:cNvPr id="0" name=""/>
                      <p:cNvPicPr/>
                      <p:nvPr/>
                    </p:nvPicPr>
                    <p:blipFill>
                      <a:blip r:embed="rId6"/>
                      <a:stretch>
                        <a:fillRect/>
                      </a:stretch>
                    </p:blipFill>
                    <p:spPr>
                      <a:xfrm>
                        <a:off x="1657981" y="2967570"/>
                        <a:ext cx="4845139" cy="385175"/>
                      </a:xfrm>
                      <a:prstGeom prst="rect">
                        <a:avLst/>
                      </a:prstGeom>
                    </p:spPr>
                  </p:pic>
                </p:oleObj>
              </mc:Fallback>
            </mc:AlternateContent>
          </a:graphicData>
        </a:graphic>
      </p:graphicFrame>
      <p:sp>
        <p:nvSpPr>
          <p:cNvPr id="16" name="Content Placeholder 15"/>
          <p:cNvSpPr>
            <a:spLocks noGrp="1"/>
          </p:cNvSpPr>
          <p:nvPr>
            <p:ph sz="quarter" idx="17"/>
          </p:nvPr>
        </p:nvSpPr>
        <p:spPr>
          <a:xfrm>
            <a:off x="457200" y="3337627"/>
            <a:ext cx="8229600" cy="1082095"/>
          </a:xfrm>
        </p:spPr>
        <p:txBody>
          <a:bodyPr/>
          <a:lstStyle/>
          <a:p>
            <a:pPr lvl="1" eaLnBrk="1" hangingPunct="1"/>
            <a:r>
              <a:rPr lang="en-US" altLang="en-US" sz="2200" dirty="0">
                <a:latin typeface="+mn-lt"/>
              </a:rPr>
              <a:t>The resulting relation state has one tuple for each combination of tuples—</a:t>
            </a:r>
            <a:r>
              <a:rPr lang="en-US" altLang="en-US" sz="2200" i="1" dirty="0">
                <a:latin typeface="+mn-lt"/>
              </a:rPr>
              <a:t>r</a:t>
            </a:r>
            <a:r>
              <a:rPr lang="en-US" altLang="en-US" sz="2200" dirty="0">
                <a:latin typeface="+mn-lt"/>
              </a:rPr>
              <a:t> from </a:t>
            </a:r>
            <a:r>
              <a:rPr lang="en-US" altLang="en-US" sz="2200" i="1" dirty="0">
                <a:latin typeface="+mn-lt"/>
              </a:rPr>
              <a:t>R</a:t>
            </a:r>
            <a:r>
              <a:rPr lang="en-US" altLang="en-US" sz="2200" dirty="0">
                <a:latin typeface="+mn-lt"/>
              </a:rPr>
              <a:t> and </a:t>
            </a:r>
            <a:r>
              <a:rPr lang="en-US" altLang="en-US" sz="2200" i="1" dirty="0">
                <a:latin typeface="+mn-lt"/>
              </a:rPr>
              <a:t>s</a:t>
            </a:r>
            <a:r>
              <a:rPr lang="en-US" altLang="en-US" sz="2200" dirty="0">
                <a:latin typeface="+mn-lt"/>
              </a:rPr>
              <a:t> from </a:t>
            </a:r>
            <a:r>
              <a:rPr lang="en-US" altLang="en-US" sz="2200" i="1" dirty="0">
                <a:latin typeface="+mn-lt"/>
              </a:rPr>
              <a:t>S</a:t>
            </a:r>
            <a:r>
              <a:rPr lang="en-US" altLang="en-US" sz="2200" dirty="0">
                <a:latin typeface="+mn-lt"/>
              </a:rPr>
              <a:t>, but </a:t>
            </a:r>
            <a:r>
              <a:rPr lang="en-US" altLang="en-US" sz="2200" b="1" dirty="0">
                <a:latin typeface="+mn-lt"/>
              </a:rPr>
              <a:t>only if they satisfy the join condition</a:t>
            </a:r>
          </a:p>
        </p:txBody>
      </p:sp>
      <p:pic>
        <p:nvPicPr>
          <p:cNvPr id="7" name="Picture 6" descr="r left bracket a sub I right bracket = s left bracket B sub J right bracket"/>
          <p:cNvPicPr>
            <a:picLocks noChangeAspect="1"/>
          </p:cNvPicPr>
          <p:nvPr/>
        </p:nvPicPr>
        <p:blipFill rotWithShape="1">
          <a:blip r:embed="rId7"/>
          <a:srcRect l="10244" t="14183" r="9040" b="19327"/>
          <a:stretch/>
        </p:blipFill>
        <p:spPr>
          <a:xfrm>
            <a:off x="5349240" y="4106933"/>
            <a:ext cx="1225296" cy="393192"/>
          </a:xfrm>
          <a:prstGeom prst="rect">
            <a:avLst/>
          </a:prstGeom>
        </p:spPr>
      </p:pic>
      <p:sp>
        <p:nvSpPr>
          <p:cNvPr id="14" name="Content Placeholder 13"/>
          <p:cNvSpPr>
            <a:spLocks noGrp="1"/>
          </p:cNvSpPr>
          <p:nvPr>
            <p:ph sz="quarter" idx="15"/>
          </p:nvPr>
        </p:nvSpPr>
        <p:spPr>
          <a:xfrm>
            <a:off x="457200" y="4447863"/>
            <a:ext cx="8229600" cy="1533542"/>
          </a:xfrm>
        </p:spPr>
        <p:txBody>
          <a:bodyPr/>
          <a:lstStyle/>
          <a:p>
            <a:pPr lvl="1" eaLnBrk="1" hangingPunct="1"/>
            <a:r>
              <a:rPr lang="en-US" altLang="en-US" sz="2200" dirty="0">
                <a:latin typeface="+mn-lt"/>
              </a:rPr>
              <a:t>Hence, if </a:t>
            </a:r>
            <a:r>
              <a:rPr lang="en-US" altLang="en-US" sz="2200" i="1" dirty="0">
                <a:latin typeface="+mn-lt"/>
              </a:rPr>
              <a:t>R</a:t>
            </a:r>
            <a:r>
              <a:rPr lang="en-US" altLang="en-US" sz="2200" dirty="0">
                <a:latin typeface="+mn-lt"/>
              </a:rPr>
              <a:t> has </a:t>
            </a:r>
            <a:r>
              <a:rPr lang="en-US" altLang="en-US" sz="2200" i="1" dirty="0">
                <a:latin typeface="+mn-lt"/>
              </a:rPr>
              <a:t>n</a:t>
            </a:r>
            <a:r>
              <a:rPr lang="en-US" altLang="en-US" sz="2200" i="1" baseline="-25000" dirty="0">
                <a:latin typeface="+mn-lt"/>
              </a:rPr>
              <a:t>R</a:t>
            </a:r>
            <a:r>
              <a:rPr lang="en-US" altLang="en-US" sz="2200" dirty="0">
                <a:latin typeface="+mn-lt"/>
              </a:rPr>
              <a:t> tuples, and </a:t>
            </a:r>
            <a:r>
              <a:rPr lang="en-US" altLang="en-US" sz="2200" i="1" dirty="0">
                <a:latin typeface="+mn-lt"/>
              </a:rPr>
              <a:t>S</a:t>
            </a:r>
            <a:r>
              <a:rPr lang="en-US" altLang="en-US" sz="2200" dirty="0">
                <a:latin typeface="+mn-lt"/>
              </a:rPr>
              <a:t> has </a:t>
            </a:r>
            <a:r>
              <a:rPr lang="en-US" altLang="en-US" sz="2200" i="1" dirty="0">
                <a:latin typeface="+mn-lt"/>
              </a:rPr>
              <a:t>n</a:t>
            </a:r>
            <a:r>
              <a:rPr lang="en-US" altLang="en-US" sz="2200" i="1" baseline="-25000" dirty="0">
                <a:latin typeface="+mn-lt"/>
              </a:rPr>
              <a:t>S</a:t>
            </a:r>
            <a:r>
              <a:rPr lang="en-US" altLang="en-US" sz="2200" dirty="0">
                <a:latin typeface="+mn-lt"/>
              </a:rPr>
              <a:t> tuples, then the join result will generally have </a:t>
            </a:r>
            <a:r>
              <a:rPr lang="en-US" altLang="en-US" sz="2200" b="1" dirty="0">
                <a:latin typeface="+mn-lt"/>
              </a:rPr>
              <a:t>less than </a:t>
            </a:r>
            <a:r>
              <a:rPr lang="en-US" altLang="en-US" sz="2200" i="1" dirty="0">
                <a:latin typeface="+mn-lt"/>
              </a:rPr>
              <a:t>n</a:t>
            </a:r>
            <a:r>
              <a:rPr lang="en-US" altLang="en-US" sz="2200" i="1" baseline="-25000" dirty="0">
                <a:latin typeface="+mn-lt"/>
              </a:rPr>
              <a:t>R</a:t>
            </a:r>
            <a:r>
              <a:rPr lang="en-US" altLang="en-US" sz="2200" dirty="0">
                <a:latin typeface="+mn-lt"/>
              </a:rPr>
              <a:t> * </a:t>
            </a:r>
            <a:r>
              <a:rPr lang="en-US" altLang="en-US" sz="2200" i="1" dirty="0">
                <a:latin typeface="+mn-lt"/>
              </a:rPr>
              <a:t>n</a:t>
            </a:r>
            <a:r>
              <a:rPr lang="en-US" altLang="en-US" sz="2200" i="1" baseline="-25000" dirty="0">
                <a:latin typeface="+mn-lt"/>
              </a:rPr>
              <a:t>S</a:t>
            </a:r>
            <a:r>
              <a:rPr lang="en-US" altLang="en-US" sz="2200" dirty="0">
                <a:latin typeface="+mn-lt"/>
              </a:rPr>
              <a:t> tuples.</a:t>
            </a:r>
          </a:p>
          <a:p>
            <a:pPr lvl="1" eaLnBrk="1" hangingPunct="1"/>
            <a:r>
              <a:rPr lang="en-US" altLang="en-US" sz="2200" dirty="0">
                <a:latin typeface="+mn-lt"/>
              </a:rPr>
              <a:t>Only related tuples (based on the join condition) will appear in the result</a:t>
            </a:r>
          </a:p>
        </p:txBody>
      </p:sp>
    </p:spTree>
    <p:extLst>
      <p:ext uri="{BB962C8B-B14F-4D97-AF65-F5344CB8AC3E}">
        <p14:creationId xmlns:p14="http://schemas.microsoft.com/office/powerpoint/2010/main" val="2641734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ltLang="en-US" dirty="0"/>
              <a:t>Some Properties of </a:t>
            </a:r>
            <a:r>
              <a:rPr lang="en-US" altLang="en-US" dirty="0" smtClean="0"/>
              <a:t>JOIN </a:t>
            </a:r>
            <a:r>
              <a:rPr lang="en-US" altLang="en-US" sz="2000" b="0" dirty="0" smtClean="0"/>
              <a:t>(2 </a:t>
            </a:r>
            <a:r>
              <a:rPr lang="en-US" altLang="en-US" sz="2000" b="0" dirty="0"/>
              <a:t>of 2)</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rPr>
              <a:t>The general case of JOIN operation is called a Theta-join</a:t>
            </a:r>
            <a:r>
              <a:rPr lang="en-US" altLang="en-US" sz="2400" dirty="0" smtClean="0">
                <a:latin typeface="+mn-lt"/>
              </a:rPr>
              <a:t>:</a:t>
            </a:r>
            <a:endParaRPr lang="en-US" altLang="en-US" sz="2400" dirty="0">
              <a:latin typeface="+mn-lt"/>
            </a:endParaRPr>
          </a:p>
        </p:txBody>
      </p:sp>
      <p:graphicFrame>
        <p:nvGraphicFramePr>
          <p:cNvPr id="16" name="Object 15" descr="R join sub start expression theta end expression S"/>
          <p:cNvGraphicFramePr>
            <a:graphicFrameLocks noChangeAspect="1"/>
          </p:cNvGraphicFramePr>
          <p:nvPr>
            <p:extLst>
              <p:ext uri="{D42A27DB-BD31-4B8C-83A1-F6EECF244321}">
                <p14:modId xmlns:p14="http://schemas.microsoft.com/office/powerpoint/2010/main" val="1111062348"/>
              </p:ext>
            </p:extLst>
          </p:nvPr>
        </p:nvGraphicFramePr>
        <p:xfrm>
          <a:off x="1367475" y="2036476"/>
          <a:ext cx="1125839" cy="418650"/>
        </p:xfrm>
        <a:graphic>
          <a:graphicData uri="http://schemas.openxmlformats.org/presentationml/2006/ole">
            <mc:AlternateContent xmlns:mc="http://schemas.openxmlformats.org/markup-compatibility/2006">
              <mc:Choice xmlns:v="urn:schemas-microsoft-com:vml" Requires="v">
                <p:oleObj spid="_x0000_s20143" name="Equation" r:id="rId3" imgW="647640" imgH="241200" progId="Equation.DSMT4">
                  <p:embed/>
                </p:oleObj>
              </mc:Choice>
              <mc:Fallback>
                <p:oleObj name="Equation" r:id="rId3" imgW="647640" imgH="241200" progId="Equation.DSMT4">
                  <p:embed/>
                  <p:pic>
                    <p:nvPicPr>
                      <p:cNvPr id="0" name=""/>
                      <p:cNvPicPr/>
                      <p:nvPr/>
                    </p:nvPicPr>
                    <p:blipFill>
                      <a:blip r:embed="rId4"/>
                      <a:stretch>
                        <a:fillRect/>
                      </a:stretch>
                    </p:blipFill>
                    <p:spPr>
                      <a:xfrm>
                        <a:off x="1367475" y="2036476"/>
                        <a:ext cx="1125839" cy="418650"/>
                      </a:xfrm>
                      <a:prstGeom prst="rect">
                        <a:avLst/>
                      </a:prstGeom>
                    </p:spPr>
                  </p:pic>
                </p:oleObj>
              </mc:Fallback>
            </mc:AlternateContent>
          </a:graphicData>
        </a:graphic>
      </p:graphicFrame>
      <p:sp>
        <p:nvSpPr>
          <p:cNvPr id="2" name="Text Placeholder 1"/>
          <p:cNvSpPr>
            <a:spLocks noGrp="1"/>
          </p:cNvSpPr>
          <p:nvPr>
            <p:ph type="body" idx="2"/>
          </p:nvPr>
        </p:nvSpPr>
        <p:spPr>
          <a:xfrm>
            <a:off x="459728" y="2459660"/>
            <a:ext cx="8229600" cy="1442603"/>
          </a:xfrm>
        </p:spPr>
        <p:txBody>
          <a:bodyPr/>
          <a:lstStyle/>
          <a:p>
            <a:pPr eaLnBrk="1" hangingPunct="1"/>
            <a:r>
              <a:rPr lang="en-US" altLang="en-US" sz="2400" dirty="0">
                <a:latin typeface="+mn-lt"/>
              </a:rPr>
              <a:t>The join condition is called </a:t>
            </a:r>
            <a:r>
              <a:rPr lang="en-US" altLang="en-US" sz="2400" b="1" dirty="0">
                <a:latin typeface="+mn-lt"/>
              </a:rPr>
              <a:t>theta</a:t>
            </a:r>
          </a:p>
          <a:p>
            <a:pPr eaLnBrk="1" hangingPunct="1"/>
            <a:r>
              <a:rPr lang="en-US" altLang="en-US" sz="2400" b="1" dirty="0">
                <a:latin typeface="+mn-lt"/>
              </a:rPr>
              <a:t>Theta</a:t>
            </a:r>
            <a:r>
              <a:rPr lang="en-US" altLang="en-US" sz="2400" dirty="0">
                <a:latin typeface="+mn-lt"/>
              </a:rPr>
              <a:t> can be any general boolean expression on the attributes of </a:t>
            </a:r>
            <a:r>
              <a:rPr lang="en-US" altLang="en-US" sz="2400" i="1" dirty="0">
                <a:latin typeface="+mn-lt"/>
              </a:rPr>
              <a:t>R</a:t>
            </a:r>
            <a:r>
              <a:rPr lang="en-US" altLang="en-US" sz="2400" dirty="0">
                <a:latin typeface="+mn-lt"/>
              </a:rPr>
              <a:t> and </a:t>
            </a:r>
            <a:r>
              <a:rPr lang="en-US" altLang="en-US" sz="2400" i="1" dirty="0">
                <a:latin typeface="+mn-lt"/>
              </a:rPr>
              <a:t>S</a:t>
            </a:r>
            <a:r>
              <a:rPr lang="en-US" altLang="en-US" sz="2400" dirty="0">
                <a:latin typeface="+mn-lt"/>
              </a:rPr>
              <a:t>; for example</a:t>
            </a:r>
            <a:r>
              <a:rPr lang="en-US" altLang="en-US" sz="2400" dirty="0" smtClean="0">
                <a:latin typeface="+mn-lt"/>
              </a:rPr>
              <a:t>:</a:t>
            </a:r>
          </a:p>
          <a:p>
            <a:pPr lvl="1"/>
            <a:r>
              <a:rPr lang="en-US" altLang="en-US" sz="2400" dirty="0">
                <a:latin typeface="+mn-lt"/>
              </a:rPr>
              <a:t> </a:t>
            </a:r>
          </a:p>
        </p:txBody>
      </p:sp>
      <p:pic>
        <p:nvPicPr>
          <p:cNvPr id="6" name="Picture 5" descr="R . A sub I less than sign S.B sub J And left parenthesis R.A sub k = S.B sub I OR R.A sub P less than sign S. B sub q right parenthesis"/>
          <p:cNvPicPr>
            <a:picLocks noChangeAspect="1"/>
          </p:cNvPicPr>
          <p:nvPr/>
        </p:nvPicPr>
        <p:blipFill rotWithShape="1">
          <a:blip r:embed="rId5"/>
          <a:srcRect l="2636" t="11025" r="2636" b="11204"/>
          <a:stretch/>
        </p:blipFill>
        <p:spPr>
          <a:xfrm>
            <a:off x="1261872" y="3968534"/>
            <a:ext cx="4279392" cy="384048"/>
          </a:xfrm>
          <a:prstGeom prst="rect">
            <a:avLst/>
          </a:prstGeom>
        </p:spPr>
      </p:pic>
      <p:sp>
        <p:nvSpPr>
          <p:cNvPr id="4" name="Content Placeholder 3"/>
          <p:cNvSpPr>
            <a:spLocks noGrp="1"/>
          </p:cNvSpPr>
          <p:nvPr>
            <p:ph sz="quarter" idx="13"/>
          </p:nvPr>
        </p:nvSpPr>
        <p:spPr>
          <a:xfrm>
            <a:off x="459728" y="4389590"/>
            <a:ext cx="8229600" cy="838200"/>
          </a:xfrm>
        </p:spPr>
        <p:txBody>
          <a:bodyPr/>
          <a:lstStyle/>
          <a:p>
            <a:pPr indent="-255600"/>
            <a:r>
              <a:rPr lang="en-US" altLang="en-US" sz="2200" dirty="0">
                <a:latin typeface="+mn-lt"/>
              </a:rPr>
              <a:t>Most join conditions involve one or more equality conditions “AND”ed together; for example</a:t>
            </a:r>
            <a:r>
              <a:rPr lang="en-US" altLang="en-US" sz="2200" dirty="0" smtClean="0">
                <a:latin typeface="+mn-lt"/>
              </a:rPr>
              <a:t>:</a:t>
            </a:r>
          </a:p>
          <a:p>
            <a:pPr lvl="1" indent="-284400"/>
            <a:r>
              <a:rPr lang="en-US" altLang="en-US" sz="2200" dirty="0">
                <a:latin typeface="+mn-lt"/>
              </a:rPr>
              <a:t> </a:t>
            </a:r>
          </a:p>
        </p:txBody>
      </p:sp>
      <p:pic>
        <p:nvPicPr>
          <p:cNvPr id="7" name="Picture 6" descr="R.A sub J less than sign S .B sub J AND left parenthesis R.A sub K = S.B sub I AND R .A sub P = S. B sub q right parenthesis"/>
          <p:cNvPicPr>
            <a:picLocks noChangeAspect="1"/>
          </p:cNvPicPr>
          <p:nvPr/>
        </p:nvPicPr>
        <p:blipFill rotWithShape="1">
          <a:blip r:embed="rId6"/>
          <a:srcRect l="2294" t="9580" r="1707" b="10797"/>
          <a:stretch/>
        </p:blipFill>
        <p:spPr>
          <a:xfrm>
            <a:off x="1261872" y="5264798"/>
            <a:ext cx="4471416" cy="393192"/>
          </a:xfrm>
          <a:prstGeom prst="rect">
            <a:avLst/>
          </a:prstGeom>
        </p:spPr>
      </p:pic>
    </p:spTree>
    <p:extLst>
      <p:ext uri="{BB962C8B-B14F-4D97-AF65-F5344CB8AC3E}">
        <p14:creationId xmlns:p14="http://schemas.microsoft.com/office/powerpoint/2010/main" val="1863622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Binary Relational Operations: </a:t>
            </a:r>
            <a:r>
              <a:rPr lang="en-US" altLang="en-US" sz="3200" dirty="0" smtClean="0"/>
              <a:t>E</a:t>
            </a:r>
            <a:r>
              <a:rPr lang="en-US" altLang="en-US" sz="100" dirty="0" smtClean="0"/>
              <a:t> </a:t>
            </a:r>
            <a:r>
              <a:rPr lang="en-US" altLang="en-US" sz="3200" dirty="0" smtClean="0"/>
              <a:t>Q</a:t>
            </a:r>
            <a:r>
              <a:rPr lang="en-US" altLang="en-US" sz="100" dirty="0" smtClean="0"/>
              <a:t> </a:t>
            </a:r>
            <a:r>
              <a:rPr lang="en-US" altLang="en-US" sz="3200" dirty="0" smtClean="0"/>
              <a:t>U</a:t>
            </a:r>
            <a:r>
              <a:rPr lang="en-US" altLang="en-US" sz="100" dirty="0" smtClean="0"/>
              <a:t> </a:t>
            </a:r>
            <a:r>
              <a:rPr lang="en-US" altLang="en-US" sz="3200" dirty="0" smtClean="0"/>
              <a:t>I</a:t>
            </a:r>
            <a:r>
              <a:rPr lang="en-US" altLang="en-US" sz="100" dirty="0" smtClean="0"/>
              <a:t> </a:t>
            </a:r>
            <a:r>
              <a:rPr lang="en-US" altLang="en-US" sz="3200" dirty="0" smtClean="0"/>
              <a:t>JOIN</a:t>
            </a:r>
            <a:endParaRPr lang="en-US" sz="3200" dirty="0"/>
          </a:p>
        </p:txBody>
      </p:sp>
      <p:sp>
        <p:nvSpPr>
          <p:cNvPr id="5" name="Text Placeholder 4"/>
          <p:cNvSpPr>
            <a:spLocks noGrp="1"/>
          </p:cNvSpPr>
          <p:nvPr>
            <p:ph type="body" idx="1"/>
          </p:nvPr>
        </p:nvSpPr>
        <p:spPr>
          <a:xfrm>
            <a:off x="457200" y="1600200"/>
            <a:ext cx="8330184" cy="4525963"/>
          </a:xfrm>
        </p:spPr>
        <p:txBody>
          <a:bodyPr/>
          <a:lstStyle/>
          <a:p>
            <a:pPr eaLnBrk="1" hangingPunct="1"/>
            <a:r>
              <a:rPr lang="en-US" altLang="en-US" sz="2200" dirty="0" smtClean="0">
                <a:latin typeface="+mn-lt"/>
              </a:rPr>
              <a:t>E</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JOIN </a:t>
            </a:r>
            <a:r>
              <a:rPr lang="en-US" altLang="en-US" sz="2200" dirty="0">
                <a:latin typeface="+mn-lt"/>
              </a:rPr>
              <a:t>Operation</a:t>
            </a:r>
          </a:p>
          <a:p>
            <a:pPr eaLnBrk="1" hangingPunct="1"/>
            <a:r>
              <a:rPr lang="en-US" altLang="en-US" sz="2200" dirty="0">
                <a:latin typeface="+mn-lt"/>
              </a:rPr>
              <a:t>The most common use of join involves join conditions with </a:t>
            </a:r>
            <a:r>
              <a:rPr lang="en-US" altLang="en-US" sz="2200" b="1" dirty="0" smtClean="0">
                <a:latin typeface="+mn-lt"/>
              </a:rPr>
              <a:t>equality comparisons </a:t>
            </a:r>
            <a:r>
              <a:rPr lang="en-US" altLang="en-US" sz="2200" dirty="0" smtClean="0">
                <a:latin typeface="+mn-lt"/>
              </a:rPr>
              <a:t>only</a:t>
            </a:r>
            <a:endParaRPr lang="en-US" altLang="en-US" sz="2200" dirty="0">
              <a:latin typeface="+mn-lt"/>
            </a:endParaRPr>
          </a:p>
          <a:p>
            <a:pPr eaLnBrk="1" hangingPunct="1"/>
            <a:r>
              <a:rPr lang="en-US" altLang="en-US" sz="2200" dirty="0">
                <a:latin typeface="+mn-lt"/>
              </a:rPr>
              <a:t>Such a join, where the </a:t>
            </a:r>
            <a:r>
              <a:rPr lang="en-US" altLang="en-US" sz="2200" dirty="0" smtClean="0">
                <a:latin typeface="+mn-lt"/>
              </a:rPr>
              <a:t>only </a:t>
            </a:r>
            <a:r>
              <a:rPr lang="en-US" altLang="en-US" sz="2200" dirty="0">
                <a:latin typeface="+mn-lt"/>
              </a:rPr>
              <a:t>comparison operator used is =, is called an </a:t>
            </a:r>
            <a:r>
              <a:rPr lang="en-US" altLang="en-US" sz="2200" dirty="0" smtClean="0">
                <a:latin typeface="+mn-lt"/>
              </a:rPr>
              <a:t>E</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JOIN</a:t>
            </a:r>
            <a:r>
              <a:rPr lang="en-US" altLang="en-US" sz="2200" dirty="0">
                <a:latin typeface="+mn-lt"/>
              </a:rPr>
              <a:t>.</a:t>
            </a:r>
          </a:p>
          <a:p>
            <a:pPr lvl="1" eaLnBrk="1" hangingPunct="1"/>
            <a:r>
              <a:rPr lang="en-US" altLang="en-US" sz="2200" dirty="0">
                <a:latin typeface="+mn-lt"/>
              </a:rPr>
              <a:t>In the result of an </a:t>
            </a:r>
            <a:r>
              <a:rPr lang="en-US" altLang="en-US" sz="2200" dirty="0" smtClean="0">
                <a:latin typeface="+mn-lt"/>
              </a:rPr>
              <a:t>E</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JOIN </a:t>
            </a:r>
            <a:r>
              <a:rPr lang="en-US" altLang="en-US" sz="2200" dirty="0">
                <a:latin typeface="+mn-lt"/>
              </a:rPr>
              <a:t>we always have one or more pairs of attributes (whose names need not </a:t>
            </a:r>
            <a:r>
              <a:rPr lang="en-US" altLang="en-US" sz="2200" dirty="0" smtClean="0">
                <a:latin typeface="+mn-lt"/>
              </a:rPr>
              <a:t>be </a:t>
            </a:r>
            <a:r>
              <a:rPr lang="en-US" altLang="en-US" sz="2200" dirty="0">
                <a:latin typeface="+mn-lt"/>
              </a:rPr>
              <a:t>identical) that have identical values in every tuple</a:t>
            </a:r>
            <a:r>
              <a:rPr lang="en-US" altLang="en-US" sz="2200" dirty="0" smtClean="0">
                <a:latin typeface="+mn-lt"/>
              </a:rPr>
              <a:t>.</a:t>
            </a:r>
            <a:endParaRPr lang="en-US" altLang="en-US" sz="2200" dirty="0">
              <a:latin typeface="+mn-lt"/>
            </a:endParaRPr>
          </a:p>
          <a:p>
            <a:pPr lvl="1" eaLnBrk="1" hangingPunct="1"/>
            <a:r>
              <a:rPr lang="en-US" altLang="en-US" sz="2200" dirty="0">
                <a:latin typeface="+mn-lt"/>
              </a:rPr>
              <a:t>The JOIN seen in the previous example was an </a:t>
            </a:r>
            <a:r>
              <a:rPr lang="en-US" altLang="en-US" sz="2200" dirty="0" smtClean="0">
                <a:latin typeface="+mn-lt"/>
              </a:rPr>
              <a:t>E</a:t>
            </a:r>
            <a:r>
              <a:rPr lang="en-US" altLang="en-US" sz="100" dirty="0" smtClean="0">
                <a:latin typeface="+mn-lt"/>
              </a:rPr>
              <a:t> </a:t>
            </a:r>
            <a:r>
              <a:rPr lang="en-US" altLang="en-US" sz="2200" dirty="0" smtClean="0">
                <a:latin typeface="+mn-lt"/>
              </a:rPr>
              <a:t>Q</a:t>
            </a:r>
            <a:r>
              <a:rPr lang="en-US" altLang="en-US" sz="100" dirty="0" smtClean="0">
                <a:latin typeface="+mn-lt"/>
              </a:rPr>
              <a:t> </a:t>
            </a:r>
            <a:r>
              <a:rPr lang="en-US" altLang="en-US" sz="2200" dirty="0" smtClean="0">
                <a:latin typeface="+mn-lt"/>
              </a:rPr>
              <a:t>U</a:t>
            </a:r>
            <a:r>
              <a:rPr lang="en-US" altLang="en-US" sz="100" dirty="0" smtClean="0">
                <a:latin typeface="+mn-lt"/>
              </a:rPr>
              <a:t> </a:t>
            </a:r>
            <a:r>
              <a:rPr lang="en-US" altLang="en-US" sz="2200" dirty="0" smtClean="0">
                <a:latin typeface="+mn-lt"/>
              </a:rPr>
              <a:t>I</a:t>
            </a:r>
            <a:r>
              <a:rPr lang="en-US" altLang="en-US" sz="100" dirty="0" smtClean="0">
                <a:latin typeface="+mn-lt"/>
              </a:rPr>
              <a:t> </a:t>
            </a:r>
            <a:r>
              <a:rPr lang="en-US" altLang="en-US" sz="2200" dirty="0" smtClean="0">
                <a:latin typeface="+mn-lt"/>
              </a:rPr>
              <a:t>JOIN.</a:t>
            </a:r>
            <a:endParaRPr lang="en-US" altLang="en-US" sz="2200" dirty="0">
              <a:latin typeface="+mn-lt"/>
            </a:endParaRPr>
          </a:p>
        </p:txBody>
      </p:sp>
    </p:spTree>
    <p:extLst>
      <p:ext uri="{BB962C8B-B14F-4D97-AF65-F5344CB8AC3E}">
        <p14:creationId xmlns:p14="http://schemas.microsoft.com/office/powerpoint/2010/main" val="7415012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Binary Relational </a:t>
            </a:r>
            <a:r>
              <a:rPr lang="en-US" altLang="en-US" dirty="0" smtClean="0"/>
              <a:t>Operations: NATURAL JOIN Operation </a:t>
            </a:r>
            <a:r>
              <a:rPr lang="en-US" altLang="en-US" sz="2000" b="0" dirty="0" smtClean="0"/>
              <a:t>(1 of 2)</a:t>
            </a:r>
            <a:endParaRPr lang="en-US" sz="2000" b="0" dirty="0"/>
          </a:p>
        </p:txBody>
      </p:sp>
      <p:sp>
        <p:nvSpPr>
          <p:cNvPr id="3" name="Text Placeholder 2"/>
          <p:cNvSpPr>
            <a:spLocks noGrp="1"/>
          </p:cNvSpPr>
          <p:nvPr>
            <p:ph type="body" idx="1"/>
          </p:nvPr>
        </p:nvSpPr>
        <p:spPr>
          <a:effectLst/>
        </p:spPr>
        <p:txBody>
          <a:bodyPr/>
          <a:lstStyle/>
          <a:p>
            <a:pPr eaLnBrk="1" hangingPunct="1"/>
            <a:r>
              <a:rPr lang="en-US" altLang="en-US" sz="2400" dirty="0">
                <a:latin typeface="+mn-lt"/>
              </a:rPr>
              <a:t>NATURAL JOIN Operation </a:t>
            </a:r>
          </a:p>
          <a:p>
            <a:pPr lvl="1" eaLnBrk="1" hangingPunct="1"/>
            <a:r>
              <a:rPr lang="en-US" altLang="en-US" sz="2400" dirty="0">
                <a:latin typeface="+mn-lt"/>
              </a:rPr>
              <a:t>Another variation of JOIN called NATURAL JOIN — denoted by * — was created to get rid of the second (superfluous) attribute in an EQUIJOIN condition.</a:t>
            </a:r>
          </a:p>
          <a:p>
            <a:pPr marL="1144800" lvl="2" eaLnBrk="1" hangingPunct="1"/>
            <a:r>
              <a:rPr lang="en-US" altLang="en-US" sz="2400" dirty="0">
                <a:latin typeface="+mn-lt"/>
              </a:rPr>
              <a:t>because one of each pair of attributes with identical values is superfluous</a:t>
            </a:r>
          </a:p>
          <a:p>
            <a:pPr lvl="1" eaLnBrk="1" hangingPunct="1"/>
            <a:r>
              <a:rPr lang="en-US" altLang="en-US" sz="2400" dirty="0">
                <a:latin typeface="+mn-lt"/>
              </a:rPr>
              <a:t>The standard definition of natural join requires that the two join attributes, or each pair of corresponding join attributes, </a:t>
            </a:r>
            <a:r>
              <a:rPr lang="en-US" altLang="en-US" sz="2400" b="1" dirty="0">
                <a:latin typeface="+mn-lt"/>
              </a:rPr>
              <a:t>have the same name </a:t>
            </a:r>
            <a:r>
              <a:rPr lang="en-US" altLang="en-US" sz="2400" dirty="0">
                <a:latin typeface="+mn-lt"/>
              </a:rPr>
              <a:t>in both relations</a:t>
            </a:r>
          </a:p>
          <a:p>
            <a:pPr lvl="1" eaLnBrk="1" hangingPunct="1"/>
            <a:r>
              <a:rPr lang="en-US" altLang="en-US" sz="2400" dirty="0">
                <a:latin typeface="+mn-lt"/>
              </a:rPr>
              <a:t>If this is not the case, a renaming operation is applied </a:t>
            </a:r>
            <a:r>
              <a:rPr lang="en-US" altLang="en-US" sz="2400" dirty="0" smtClean="0">
                <a:latin typeface="+mn-lt"/>
              </a:rPr>
              <a:t>first.</a:t>
            </a:r>
          </a:p>
        </p:txBody>
      </p:sp>
    </p:spTree>
    <p:extLst>
      <p:ext uri="{BB962C8B-B14F-4D97-AF65-F5344CB8AC3E}">
        <p14:creationId xmlns:p14="http://schemas.microsoft.com/office/powerpoint/2010/main" val="2057913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Binary Relational Operations: </a:t>
            </a:r>
            <a:r>
              <a:rPr lang="en-US" altLang="en-US" dirty="0" smtClean="0"/>
              <a:t>NATURAL JOIN Operation </a:t>
            </a:r>
            <a:r>
              <a:rPr lang="en-US" altLang="en-US" sz="2000" b="0" dirty="0" smtClean="0"/>
              <a:t>(2 </a:t>
            </a:r>
            <a:r>
              <a:rPr lang="en-US" altLang="en-US" sz="2000" b="0" dirty="0"/>
              <a:t>of 2)</a:t>
            </a:r>
            <a:endParaRPr lang="en-US" dirty="0"/>
          </a:p>
        </p:txBody>
      </p:sp>
      <p:sp>
        <p:nvSpPr>
          <p:cNvPr id="5" name="Text Placeholder 4"/>
          <p:cNvSpPr>
            <a:spLocks noGrp="1"/>
          </p:cNvSpPr>
          <p:nvPr>
            <p:ph type="body" idx="1"/>
          </p:nvPr>
        </p:nvSpPr>
        <p:spPr>
          <a:xfrm>
            <a:off x="457200" y="1600201"/>
            <a:ext cx="8229600" cy="766991"/>
          </a:xfrm>
        </p:spPr>
        <p:txBody>
          <a:bodyPr/>
          <a:lstStyle/>
          <a:p>
            <a:r>
              <a:rPr lang="en-US" altLang="en-US" sz="2000" dirty="0">
                <a:latin typeface="+mn-lt"/>
              </a:rPr>
              <a:t>Example: To apply a natural join on the </a:t>
            </a:r>
            <a:r>
              <a:rPr lang="en-US" altLang="en-US" sz="2000" dirty="0" smtClean="0">
                <a:latin typeface="+mn-lt"/>
              </a:rPr>
              <a:t>D</a:t>
            </a:r>
            <a:r>
              <a:rPr lang="en-US" altLang="en-US" sz="100" dirty="0" smtClean="0">
                <a:latin typeface="+mn-lt"/>
              </a:rPr>
              <a:t> </a:t>
            </a:r>
            <a:r>
              <a:rPr lang="en-US" altLang="en-US" sz="2000" dirty="0" smtClean="0">
                <a:latin typeface="+mn-lt"/>
              </a:rPr>
              <a:t>NUMBER </a:t>
            </a:r>
            <a:r>
              <a:rPr lang="en-US" altLang="en-US" sz="2000" dirty="0">
                <a:latin typeface="+mn-lt"/>
              </a:rPr>
              <a:t>attributes of DEPARTMENT and DEPT_LOCATIONS, it is sufficient to write</a:t>
            </a:r>
            <a:r>
              <a:rPr lang="en-US" altLang="en-US" sz="2000" dirty="0" smtClean="0">
                <a:latin typeface="+mn-lt"/>
              </a:rPr>
              <a:t>:</a:t>
            </a:r>
          </a:p>
          <a:p>
            <a:pPr lvl="1" indent="-284400"/>
            <a:r>
              <a:rPr lang="en-US" altLang="en-US" sz="2000" dirty="0">
                <a:latin typeface="+mn-lt"/>
              </a:rPr>
              <a:t> </a:t>
            </a:r>
          </a:p>
        </p:txBody>
      </p:sp>
      <p:graphicFrame>
        <p:nvGraphicFramePr>
          <p:cNvPr id="11" name="Object 10" descr="DEPT dash LOCS left headed arrow DEPARTMENT asterisk DEPT dash LOCATIONS"/>
          <p:cNvGraphicFramePr>
            <a:graphicFrameLocks noChangeAspect="1"/>
          </p:cNvGraphicFramePr>
          <p:nvPr>
            <p:extLst>
              <p:ext uri="{D42A27DB-BD31-4B8C-83A1-F6EECF244321}">
                <p14:modId xmlns:p14="http://schemas.microsoft.com/office/powerpoint/2010/main" val="1145775484"/>
              </p:ext>
            </p:extLst>
          </p:nvPr>
        </p:nvGraphicFramePr>
        <p:xfrm>
          <a:off x="1257063" y="2420432"/>
          <a:ext cx="5517074" cy="299540"/>
        </p:xfrm>
        <a:graphic>
          <a:graphicData uri="http://schemas.openxmlformats.org/presentationml/2006/ole">
            <mc:AlternateContent xmlns:mc="http://schemas.openxmlformats.org/markup-compatibility/2006">
              <mc:Choice xmlns:v="urn:schemas-microsoft-com:vml" Requires="v">
                <p:oleObj spid="_x0000_s72029" name="Equation" r:id="rId3" imgW="3746160" imgH="203040" progId="Equation.DSMT4">
                  <p:embed/>
                </p:oleObj>
              </mc:Choice>
              <mc:Fallback>
                <p:oleObj name="Equation" r:id="rId3" imgW="3746160" imgH="203040" progId="Equation.DSMT4">
                  <p:embed/>
                  <p:pic>
                    <p:nvPicPr>
                      <p:cNvPr id="0" name=""/>
                      <p:cNvPicPr/>
                      <p:nvPr/>
                    </p:nvPicPr>
                    <p:blipFill>
                      <a:blip r:embed="rId4"/>
                      <a:stretch>
                        <a:fillRect/>
                      </a:stretch>
                    </p:blipFill>
                    <p:spPr>
                      <a:xfrm>
                        <a:off x="1257063" y="2420432"/>
                        <a:ext cx="5517074" cy="299540"/>
                      </a:xfrm>
                      <a:prstGeom prst="rect">
                        <a:avLst/>
                      </a:prstGeom>
                    </p:spPr>
                  </p:pic>
                </p:oleObj>
              </mc:Fallback>
            </mc:AlternateContent>
          </a:graphicData>
        </a:graphic>
      </p:graphicFrame>
      <p:sp>
        <p:nvSpPr>
          <p:cNvPr id="6" name="Content Placeholder 5"/>
          <p:cNvSpPr>
            <a:spLocks noGrp="1"/>
          </p:cNvSpPr>
          <p:nvPr>
            <p:ph sz="quarter" idx="13"/>
          </p:nvPr>
        </p:nvSpPr>
        <p:spPr>
          <a:xfrm>
            <a:off x="457200" y="2703654"/>
            <a:ext cx="8229600" cy="889938"/>
          </a:xfrm>
        </p:spPr>
        <p:txBody>
          <a:bodyPr/>
          <a:lstStyle/>
          <a:p>
            <a:pPr marL="255600" eaLnBrk="1" hangingPunct="1"/>
            <a:r>
              <a:rPr lang="en-US" altLang="en-US" sz="2000" dirty="0">
                <a:latin typeface="+mn-lt"/>
              </a:rPr>
              <a:t>Only attribute with the same name is </a:t>
            </a:r>
            <a:r>
              <a:rPr lang="en-US" altLang="en-US" sz="2000" dirty="0" smtClean="0">
                <a:latin typeface="+mn-lt"/>
              </a:rPr>
              <a:t>D</a:t>
            </a:r>
            <a:r>
              <a:rPr lang="en-US" altLang="en-US" sz="100" dirty="0" smtClean="0">
                <a:latin typeface="+mn-lt"/>
              </a:rPr>
              <a:t> </a:t>
            </a:r>
            <a:r>
              <a:rPr lang="en-US" altLang="en-US" sz="2000" dirty="0" smtClean="0">
                <a:latin typeface="+mn-lt"/>
              </a:rPr>
              <a:t>NUMBER</a:t>
            </a:r>
            <a:endParaRPr lang="en-US" altLang="en-US" sz="2000" dirty="0">
              <a:latin typeface="+mn-lt"/>
            </a:endParaRPr>
          </a:p>
          <a:p>
            <a:pPr marL="255600" eaLnBrk="1" hangingPunct="1"/>
            <a:r>
              <a:rPr lang="en-US" altLang="en-US" sz="2000" dirty="0">
                <a:latin typeface="+mn-lt"/>
              </a:rPr>
              <a:t>An implicit join condition is created based on this attribute</a:t>
            </a:r>
            <a:r>
              <a:rPr lang="en-US" altLang="en-US" sz="2000" dirty="0" smtClean="0">
                <a:latin typeface="+mn-lt"/>
              </a:rPr>
              <a:t>:</a:t>
            </a:r>
            <a:endParaRPr lang="en-US" altLang="en-US" sz="2000" dirty="0">
              <a:latin typeface="+mn-lt"/>
            </a:endParaRPr>
          </a:p>
        </p:txBody>
      </p:sp>
      <p:sp>
        <p:nvSpPr>
          <p:cNvPr id="7" name="Content Placeholder 6"/>
          <p:cNvSpPr>
            <a:spLocks noGrp="1"/>
          </p:cNvSpPr>
          <p:nvPr>
            <p:ph sz="quarter" idx="14"/>
          </p:nvPr>
        </p:nvSpPr>
        <p:spPr>
          <a:xfrm>
            <a:off x="454026" y="3631858"/>
            <a:ext cx="7665846" cy="958429"/>
          </a:xfrm>
        </p:spPr>
        <p:txBody>
          <a:bodyPr/>
          <a:lstStyle/>
          <a:p>
            <a:pPr marL="432" indent="0">
              <a:buNone/>
            </a:pPr>
            <a:r>
              <a:rPr lang="en-US" altLang="en-US" sz="2000" dirty="0" smtClean="0">
                <a:latin typeface="+mn-lt"/>
              </a:rPr>
              <a:t>DEPARTMENT.DNUMBER=DEPT_LOCATIONS.DNUMBER</a:t>
            </a:r>
          </a:p>
          <a:p>
            <a:r>
              <a:rPr lang="en-US" altLang="en-US" sz="2000" dirty="0" smtClean="0">
                <a:latin typeface="+mn-lt"/>
              </a:rPr>
              <a:t>Another </a:t>
            </a:r>
            <a:r>
              <a:rPr lang="en-US" altLang="en-US" sz="2000" dirty="0">
                <a:latin typeface="+mn-lt"/>
              </a:rPr>
              <a:t>example:</a:t>
            </a:r>
            <a:endParaRPr lang="en-US" sz="2000" dirty="0">
              <a:latin typeface="+mn-lt"/>
            </a:endParaRPr>
          </a:p>
        </p:txBody>
      </p:sp>
      <p:graphicFrame>
        <p:nvGraphicFramePr>
          <p:cNvPr id="12" name="Object 11" descr="Q left headed arrow R left parenthesis A comma B comma C comma D right parenthesis  asterisk  S left parenthesis C comma D comma E right parenthesis"/>
          <p:cNvGraphicFramePr>
            <a:graphicFrameLocks noChangeAspect="1"/>
          </p:cNvGraphicFramePr>
          <p:nvPr>
            <p:extLst>
              <p:ext uri="{D42A27DB-BD31-4B8C-83A1-F6EECF244321}">
                <p14:modId xmlns:p14="http://schemas.microsoft.com/office/powerpoint/2010/main" val="12992973"/>
              </p:ext>
            </p:extLst>
          </p:nvPr>
        </p:nvGraphicFramePr>
        <p:xfrm>
          <a:off x="2811023" y="4206488"/>
          <a:ext cx="3190743" cy="409069"/>
        </p:xfrm>
        <a:graphic>
          <a:graphicData uri="http://schemas.openxmlformats.org/presentationml/2006/ole">
            <mc:AlternateContent xmlns:mc="http://schemas.openxmlformats.org/markup-compatibility/2006">
              <mc:Choice xmlns:v="urn:schemas-microsoft-com:vml" Requires="v">
                <p:oleObj spid="_x0000_s72030" name="Equation" r:id="rId5" imgW="1981080" imgH="253800" progId="Equation.DSMT4">
                  <p:embed/>
                </p:oleObj>
              </mc:Choice>
              <mc:Fallback>
                <p:oleObj name="Equation" r:id="rId5" imgW="1981080" imgH="253800" progId="Equation.DSMT4">
                  <p:embed/>
                  <p:pic>
                    <p:nvPicPr>
                      <p:cNvPr id="0" name=""/>
                      <p:cNvPicPr/>
                      <p:nvPr/>
                    </p:nvPicPr>
                    <p:blipFill>
                      <a:blip r:embed="rId6"/>
                      <a:stretch>
                        <a:fillRect/>
                      </a:stretch>
                    </p:blipFill>
                    <p:spPr>
                      <a:xfrm>
                        <a:off x="2811023" y="4206488"/>
                        <a:ext cx="3190743" cy="409069"/>
                      </a:xfrm>
                      <a:prstGeom prst="rect">
                        <a:avLst/>
                      </a:prstGeom>
                    </p:spPr>
                  </p:pic>
                </p:oleObj>
              </mc:Fallback>
            </mc:AlternateContent>
          </a:graphicData>
        </a:graphic>
      </p:graphicFrame>
      <p:sp>
        <p:nvSpPr>
          <p:cNvPr id="10" name="Content Placeholder 9"/>
          <p:cNvSpPr>
            <a:spLocks noGrp="1"/>
          </p:cNvSpPr>
          <p:nvPr>
            <p:ph sz="quarter" idx="17"/>
          </p:nvPr>
        </p:nvSpPr>
        <p:spPr>
          <a:xfrm>
            <a:off x="454026" y="4515801"/>
            <a:ext cx="8113485" cy="1791833"/>
          </a:xfrm>
        </p:spPr>
        <p:txBody>
          <a:bodyPr/>
          <a:lstStyle/>
          <a:p>
            <a:pPr lvl="1" eaLnBrk="1" hangingPunct="1"/>
            <a:r>
              <a:rPr lang="en-US" altLang="en-US" sz="2000" dirty="0">
                <a:latin typeface="+mn-lt"/>
              </a:rPr>
              <a:t>The implicit join condition includes each pair of attributes with the same name, “AND”ed together:</a:t>
            </a:r>
          </a:p>
          <a:p>
            <a:pPr marL="1144800" lvl="2" indent="-230400" eaLnBrk="1" hangingPunct="1"/>
            <a:r>
              <a:rPr lang="en-US" altLang="en-US" sz="2000" dirty="0">
                <a:latin typeface="+mn-lt"/>
              </a:rPr>
              <a:t>R.C=S.C AND R.D.S.D</a:t>
            </a:r>
          </a:p>
          <a:p>
            <a:pPr lvl="1" eaLnBrk="1" hangingPunct="1"/>
            <a:r>
              <a:rPr lang="en-US" altLang="en-US" sz="2000" dirty="0">
                <a:latin typeface="+mn-lt"/>
              </a:rPr>
              <a:t>Result keeps only one attribute of each such pair:</a:t>
            </a:r>
          </a:p>
          <a:p>
            <a:pPr marL="1144800" lvl="2" indent="-230400" eaLnBrk="1" hangingPunct="1"/>
            <a:r>
              <a:rPr lang="en-US" altLang="en-US" sz="2000" dirty="0">
                <a:latin typeface="+mn-lt"/>
              </a:rPr>
              <a:t>Q(A,B,C,D,E</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9178058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of NATURAL JOIN Operation</a:t>
            </a:r>
            <a:endParaRPr lang="en-US" dirty="0"/>
          </a:p>
        </p:txBody>
      </p:sp>
      <p:sp>
        <p:nvSpPr>
          <p:cNvPr id="3" name="Text Placeholder 2"/>
          <p:cNvSpPr>
            <a:spLocks noGrp="1"/>
          </p:cNvSpPr>
          <p:nvPr>
            <p:ph type="body" idx="1"/>
          </p:nvPr>
        </p:nvSpPr>
        <p:spPr>
          <a:xfrm>
            <a:off x="457200" y="1600201"/>
            <a:ext cx="8229600" cy="402335"/>
          </a:xfrm>
        </p:spPr>
        <p:txBody>
          <a:bodyPr/>
          <a:lstStyle/>
          <a:p>
            <a:pPr marL="0" indent="0">
              <a:buNone/>
            </a:pPr>
            <a:r>
              <a:rPr lang="en-US" sz="2000" b="1" dirty="0">
                <a:latin typeface="+mn-lt"/>
              </a:rPr>
              <a:t>Figure 8.7 </a:t>
            </a:r>
            <a:r>
              <a:rPr lang="en-US" sz="2000" dirty="0">
                <a:latin typeface="+mn-lt"/>
              </a:rPr>
              <a:t>Results of two natural join </a:t>
            </a:r>
            <a:r>
              <a:rPr lang="en-US" sz="2000" dirty="0" smtClean="0">
                <a:latin typeface="+mn-lt"/>
              </a:rPr>
              <a:t>operations.</a:t>
            </a:r>
            <a:endParaRPr lang="en-US" sz="2000" dirty="0">
              <a:latin typeface="+mn-lt"/>
            </a:endParaRPr>
          </a:p>
        </p:txBody>
      </p:sp>
      <p:graphicFrame>
        <p:nvGraphicFramePr>
          <p:cNvPr id="4" name="Object 3" descr="a. proj dash dept left headed arrow project asterisk dept.b . Dept dash locs left headed arrow departement asterisk dept dash locations."/>
          <p:cNvGraphicFramePr>
            <a:graphicFrameLocks noChangeAspect="1"/>
          </p:cNvGraphicFramePr>
          <p:nvPr>
            <p:extLst>
              <p:ext uri="{D42A27DB-BD31-4B8C-83A1-F6EECF244321}">
                <p14:modId xmlns:p14="http://schemas.microsoft.com/office/powerpoint/2010/main" val="4040379017"/>
              </p:ext>
            </p:extLst>
          </p:nvPr>
        </p:nvGraphicFramePr>
        <p:xfrm>
          <a:off x="485080" y="2083090"/>
          <a:ext cx="8233304" cy="318966"/>
        </p:xfrm>
        <a:graphic>
          <a:graphicData uri="http://schemas.openxmlformats.org/presentationml/2006/ole">
            <mc:AlternateContent xmlns:mc="http://schemas.openxmlformats.org/markup-compatibility/2006">
              <mc:Choice xmlns:v="urn:schemas-microsoft-com:vml" Requires="v">
                <p:oleObj spid="_x0000_s39537" name="Equation" r:id="rId3" imgW="5244840" imgH="203040" progId="Equation.DSMT4">
                  <p:embed/>
                </p:oleObj>
              </mc:Choice>
              <mc:Fallback>
                <p:oleObj name="Equation" r:id="rId3" imgW="5244840" imgH="203040" progId="Equation.DSMT4">
                  <p:embed/>
                  <p:pic>
                    <p:nvPicPr>
                      <p:cNvPr id="0" name=""/>
                      <p:cNvPicPr/>
                      <p:nvPr/>
                    </p:nvPicPr>
                    <p:blipFill>
                      <a:blip r:embed="rId4"/>
                      <a:stretch>
                        <a:fillRect/>
                      </a:stretch>
                    </p:blipFill>
                    <p:spPr>
                      <a:xfrm>
                        <a:off x="485080" y="2083090"/>
                        <a:ext cx="8233304" cy="318966"/>
                      </a:xfrm>
                      <a:prstGeom prst="rect">
                        <a:avLst/>
                      </a:prstGeom>
                    </p:spPr>
                  </p:pic>
                </p:oleObj>
              </mc:Fallback>
            </mc:AlternateContent>
          </a:graphicData>
        </a:graphic>
      </p:graphicFrame>
      <p:pic>
        <p:nvPicPr>
          <p:cNvPr id="6" name="Picture 5" descr="An illustration of 2 tables a and b. The table a titled p r o j underscore d e p t has 6 rows and 7 columns. The column headings from left to right reads, P name, P number, P location, D num, D name, m g r underscore s s n and m g r underscore start underscore date. The row entries are as follows. Row 1. Product X, 1, Bellaire, 5, Research, 333445555, 1988 dash 05 dash 22. Row 2. Product Y, 2, Sugarland, 5, Research, 333445555, 1988 dash 05 dash 22. Row 3. Product Z, 3, Houston, 5, Research, 333445555, 1988 dash 05 dash 22. Roe 4. Computerization, 10, Stafford, 4, Administration, 987654321, 1995 dash 01 dash 01. Row 5. Reorganization, 20, Houston, 1, Headquarters, 888665555, 1981 dash 06 dash 19. Row 6. New benefits, 30, Stafford, 4, Administration, 987654321, 1995 dash 01 dash 01. The table b titled d e p t underscore l o c s has 5 rows and 5 columns. The column headings from left to right reads, D name, D number, M g r underscore s s n, M g r underscore start underscore date, location. The row entries are as follows. Row 1. Headquarters, 1, 888665555, 1981 dash 06 dash 19, Houston. Row 2. Administration, 4, 987654321, 1995 dash 01 dash 01, Stafford. Row 3. Research, 5, 333445555, 1988 dash 05 dash 22, Bellaire. Row 4. Research, 5, 333445555, 1988 dash 05 dash 22, Sugarland. Row 5. Research, 5, 333445555, 1988 dash 05 dash 22, Houston."/>
          <p:cNvPicPr>
            <a:picLocks noChangeAspect="1"/>
          </p:cNvPicPr>
          <p:nvPr/>
        </p:nvPicPr>
        <p:blipFill>
          <a:blip r:embed="rId5"/>
          <a:stretch>
            <a:fillRect/>
          </a:stretch>
        </p:blipFill>
        <p:spPr>
          <a:xfrm>
            <a:off x="1745966" y="2568538"/>
            <a:ext cx="5729820" cy="3375547"/>
          </a:xfrm>
          <a:prstGeom prst="rect">
            <a:avLst/>
          </a:prstGeom>
        </p:spPr>
      </p:pic>
    </p:spTree>
    <p:extLst>
      <p:ext uri="{BB962C8B-B14F-4D97-AF65-F5344CB8AC3E}">
        <p14:creationId xmlns:p14="http://schemas.microsoft.com/office/powerpoint/2010/main" val="2501344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Complete Set of Relational Operations</a:t>
            </a:r>
            <a:endParaRPr lang="en-US" dirty="0"/>
          </a:p>
        </p:txBody>
      </p:sp>
      <p:sp>
        <p:nvSpPr>
          <p:cNvPr id="3" name="Text Placeholder 2"/>
          <p:cNvSpPr>
            <a:spLocks noGrp="1"/>
          </p:cNvSpPr>
          <p:nvPr>
            <p:ph type="body" idx="1"/>
          </p:nvPr>
        </p:nvSpPr>
        <p:spPr/>
        <p:txBody>
          <a:bodyPr/>
          <a:lstStyle/>
          <a:p>
            <a:pPr eaLnBrk="1" hangingPunct="1"/>
            <a:r>
              <a:rPr lang="en-US" altLang="en-US" sz="2200" dirty="0">
                <a:latin typeface="+mn-lt"/>
              </a:rPr>
              <a:t>The set of operations including SELECT </a:t>
            </a:r>
            <a:r>
              <a:rPr lang="el-GR" altLang="en-US" sz="2200" dirty="0" smtClean="0">
                <a:latin typeface="+mn-lt"/>
                <a:cs typeface="Arial" panose="020B0604020202020204" pitchFamily="34" charset="0"/>
              </a:rPr>
              <a:t>σ</a:t>
            </a:r>
            <a:r>
              <a:rPr lang="en-US" altLang="en-US" sz="2200" dirty="0" smtClean="0">
                <a:latin typeface="+mn-lt"/>
              </a:rPr>
              <a:t>, </a:t>
            </a:r>
            <a:r>
              <a:rPr lang="en-US" altLang="en-US" sz="2200" dirty="0">
                <a:latin typeface="+mn-lt"/>
              </a:rPr>
              <a:t>PROJECT </a:t>
            </a:r>
            <a:r>
              <a:rPr lang="el-GR" altLang="en-US" sz="2200" dirty="0" smtClean="0">
                <a:latin typeface="+mn-lt"/>
                <a:cs typeface="Arial" panose="020B0604020202020204" pitchFamily="34" charset="0"/>
              </a:rPr>
              <a:t>π</a:t>
            </a:r>
            <a:r>
              <a:rPr lang="en-US" altLang="en-US" sz="2200" dirty="0" smtClean="0">
                <a:latin typeface="+mn-lt"/>
              </a:rPr>
              <a:t> </a:t>
            </a:r>
            <a:r>
              <a:rPr lang="en-US" altLang="en-US" sz="2200" dirty="0">
                <a:latin typeface="+mn-lt"/>
              </a:rPr>
              <a:t>, </a:t>
            </a:r>
            <a:r>
              <a:rPr lang="en-US" altLang="en-US" sz="2200" dirty="0" smtClean="0">
                <a:latin typeface="+mn-lt"/>
              </a:rPr>
              <a:t>UNION</a:t>
            </a:r>
            <a:r>
              <a:rPr lang="en-US" altLang="en-US" sz="2200" dirty="0" smtClean="0">
                <a:latin typeface="NSimSun" panose="02010609030101010101" pitchFamily="49" charset="-122"/>
                <a:ea typeface="NSimSun" panose="02010609030101010101" pitchFamily="49" charset="-122"/>
                <a:cs typeface="Arial" panose="020B0604020202020204" pitchFamily="34" charset="0"/>
                <a:sym typeface="Symbol" panose="05050102010706020507" pitchFamily="18" charset="2"/>
              </a:rPr>
              <a:t>∪</a:t>
            </a:r>
            <a:r>
              <a:rPr lang="en-US" altLang="en-US" sz="2200" dirty="0" smtClean="0">
                <a:latin typeface="+mn-lt"/>
              </a:rPr>
              <a:t>, </a:t>
            </a:r>
            <a:r>
              <a:rPr lang="en-US" altLang="en-US" sz="2200" dirty="0">
                <a:latin typeface="+mn-lt"/>
              </a:rPr>
              <a:t>DIFFERENCE </a:t>
            </a:r>
            <a:r>
              <a:rPr lang="en-US" altLang="en-US" sz="2200" dirty="0" smtClean="0">
                <a:latin typeface="+mn-lt"/>
                <a:cs typeface="Arial" panose="020B0604020202020204" pitchFamily="34" charset="0"/>
              </a:rPr>
              <a:t>−</a:t>
            </a:r>
            <a:r>
              <a:rPr lang="en-US" altLang="en-US" sz="2200" dirty="0" smtClean="0">
                <a:latin typeface="+mn-lt"/>
              </a:rPr>
              <a:t>, RENAME</a:t>
            </a:r>
            <a:endParaRPr lang="en-US" sz="2200" dirty="0" smtClean="0">
              <a:latin typeface="+mn-lt"/>
            </a:endParaRPr>
          </a:p>
        </p:txBody>
      </p:sp>
      <p:graphicFrame>
        <p:nvGraphicFramePr>
          <p:cNvPr id="12" name="Object 11" descr="rho"/>
          <p:cNvGraphicFramePr>
            <a:graphicFrameLocks noChangeAspect="1"/>
          </p:cNvGraphicFramePr>
          <p:nvPr>
            <p:extLst>
              <p:ext uri="{D42A27DB-BD31-4B8C-83A1-F6EECF244321}">
                <p14:modId xmlns:p14="http://schemas.microsoft.com/office/powerpoint/2010/main" val="1638808893"/>
              </p:ext>
            </p:extLst>
          </p:nvPr>
        </p:nvGraphicFramePr>
        <p:xfrm>
          <a:off x="5545399" y="2077413"/>
          <a:ext cx="220838" cy="287086"/>
        </p:xfrm>
        <a:graphic>
          <a:graphicData uri="http://schemas.openxmlformats.org/presentationml/2006/ole">
            <mc:AlternateContent xmlns:mc="http://schemas.openxmlformats.org/markup-compatibility/2006">
              <mc:Choice xmlns:v="urn:schemas-microsoft-com:vml" Requires="v">
                <p:oleObj spid="_x0000_s71205" name="Equation" r:id="rId3" imgW="126720" imgH="164880" progId="Equation.DSMT4">
                  <p:embed/>
                </p:oleObj>
              </mc:Choice>
              <mc:Fallback>
                <p:oleObj name="Equation" r:id="rId3" imgW="126720" imgH="164880" progId="Equation.DSMT4">
                  <p:embed/>
                  <p:pic>
                    <p:nvPicPr>
                      <p:cNvPr id="0" name=""/>
                      <p:cNvPicPr/>
                      <p:nvPr/>
                    </p:nvPicPr>
                    <p:blipFill>
                      <a:blip r:embed="rId4"/>
                      <a:stretch>
                        <a:fillRect/>
                      </a:stretch>
                    </p:blipFill>
                    <p:spPr>
                      <a:xfrm>
                        <a:off x="5545399" y="2077413"/>
                        <a:ext cx="220838" cy="287086"/>
                      </a:xfrm>
                      <a:prstGeom prst="rect">
                        <a:avLst/>
                      </a:prstGeom>
                    </p:spPr>
                  </p:pic>
                </p:oleObj>
              </mc:Fallback>
            </mc:AlternateContent>
          </a:graphicData>
        </a:graphic>
      </p:graphicFrame>
      <p:sp>
        <p:nvSpPr>
          <p:cNvPr id="11" name="Text Placeholder 10"/>
          <p:cNvSpPr>
            <a:spLocks noGrp="1"/>
          </p:cNvSpPr>
          <p:nvPr>
            <p:ph type="body" idx="2"/>
          </p:nvPr>
        </p:nvSpPr>
        <p:spPr>
          <a:xfrm>
            <a:off x="459728" y="1918129"/>
            <a:ext cx="8229600" cy="2043387"/>
          </a:xfrm>
        </p:spPr>
        <p:txBody>
          <a:bodyPr/>
          <a:lstStyle/>
          <a:p>
            <a:pPr marL="265113" indent="4937125" eaLnBrk="1" hangingPunct="1">
              <a:buNone/>
            </a:pPr>
            <a:r>
              <a:rPr lang="en-US" altLang="en-US" sz="2200" dirty="0">
                <a:latin typeface="+mn-lt"/>
              </a:rPr>
              <a:t>, and CARTESIAN PRODUCT X is called a </a:t>
            </a:r>
            <a:r>
              <a:rPr lang="en-US" altLang="en-US" sz="2200" b="1" dirty="0">
                <a:latin typeface="+mn-lt"/>
              </a:rPr>
              <a:t>complete set </a:t>
            </a:r>
            <a:r>
              <a:rPr lang="en-US" altLang="en-US" sz="2200" dirty="0">
                <a:latin typeface="+mn-lt"/>
              </a:rPr>
              <a:t>because any other relational algebra expression can be expressed by a combination of these five operations.</a:t>
            </a:r>
          </a:p>
          <a:p>
            <a:pPr eaLnBrk="1" hangingPunct="1"/>
            <a:r>
              <a:rPr lang="en-US" altLang="en-US" sz="2200" dirty="0">
                <a:latin typeface="+mn-lt"/>
              </a:rPr>
              <a:t>For example</a:t>
            </a:r>
            <a:r>
              <a:rPr lang="en-US" altLang="en-US" sz="2200" dirty="0" smtClean="0">
                <a:latin typeface="+mn-lt"/>
              </a:rPr>
              <a:t>:</a:t>
            </a:r>
          </a:p>
          <a:p>
            <a:pPr lvl="1"/>
            <a:r>
              <a:rPr lang="en-US" altLang="en-US" sz="2200" dirty="0">
                <a:latin typeface="+mn-lt"/>
              </a:rPr>
              <a:t> </a:t>
            </a:r>
          </a:p>
        </p:txBody>
      </p:sp>
      <p:graphicFrame>
        <p:nvGraphicFramePr>
          <p:cNvPr id="4" name="Object 3" descr="R inter section S = left parenthesis R union S right parenthesis minus left parenthesis left parenthesis R minus S right parenthesis inter section left parenthesis S minus r right parenthesis right parenthesis "/>
          <p:cNvGraphicFramePr>
            <a:graphicFrameLocks noChangeAspect="1"/>
          </p:cNvGraphicFramePr>
          <p:nvPr>
            <p:extLst>
              <p:ext uri="{D42A27DB-BD31-4B8C-83A1-F6EECF244321}">
                <p14:modId xmlns:p14="http://schemas.microsoft.com/office/powerpoint/2010/main" val="3757005878"/>
              </p:ext>
            </p:extLst>
          </p:nvPr>
        </p:nvGraphicFramePr>
        <p:xfrm>
          <a:off x="1271527" y="4009903"/>
          <a:ext cx="4182086" cy="336291"/>
        </p:xfrm>
        <a:graphic>
          <a:graphicData uri="http://schemas.openxmlformats.org/presentationml/2006/ole">
            <mc:AlternateContent xmlns:mc="http://schemas.openxmlformats.org/markup-compatibility/2006">
              <mc:Choice xmlns:v="urn:schemas-microsoft-com:vml" Requires="v">
                <p:oleObj spid="_x0000_s71206" name="Equation" r:id="rId5" imgW="2527200" imgH="203040" progId="Equation.DSMT4">
                  <p:embed/>
                </p:oleObj>
              </mc:Choice>
              <mc:Fallback>
                <p:oleObj name="Equation" r:id="rId5" imgW="2527200" imgH="203040" progId="Equation.DSMT4">
                  <p:embed/>
                  <p:pic>
                    <p:nvPicPr>
                      <p:cNvPr id="0" name=""/>
                      <p:cNvPicPr/>
                      <p:nvPr/>
                    </p:nvPicPr>
                    <p:blipFill>
                      <a:blip r:embed="rId6"/>
                      <a:stretch>
                        <a:fillRect/>
                      </a:stretch>
                    </p:blipFill>
                    <p:spPr>
                      <a:xfrm>
                        <a:off x="1271527" y="4009903"/>
                        <a:ext cx="4182086" cy="336291"/>
                      </a:xfrm>
                      <a:prstGeom prst="rect">
                        <a:avLst/>
                      </a:prstGeom>
                    </p:spPr>
                  </p:pic>
                </p:oleObj>
              </mc:Fallback>
            </mc:AlternateContent>
          </a:graphicData>
        </a:graphic>
      </p:graphicFrame>
      <p:sp>
        <p:nvSpPr>
          <p:cNvPr id="13" name="Content Placeholder 12"/>
          <p:cNvSpPr>
            <a:spLocks noGrp="1"/>
          </p:cNvSpPr>
          <p:nvPr>
            <p:ph sz="quarter" idx="13"/>
          </p:nvPr>
        </p:nvSpPr>
        <p:spPr>
          <a:xfrm>
            <a:off x="459728" y="4313915"/>
            <a:ext cx="850903" cy="472823"/>
          </a:xfrm>
        </p:spPr>
        <p:txBody>
          <a:bodyPr/>
          <a:lstStyle/>
          <a:p>
            <a:pPr lvl="1" indent="-284400"/>
            <a:r>
              <a:rPr lang="en-US" sz="2200" dirty="0" smtClean="0">
                <a:latin typeface="+mn-lt"/>
              </a:rPr>
              <a:t> </a:t>
            </a:r>
            <a:endParaRPr lang="en-US" sz="2200" dirty="0">
              <a:latin typeface="+mn-lt"/>
            </a:endParaRPr>
          </a:p>
        </p:txBody>
      </p:sp>
      <p:graphicFrame>
        <p:nvGraphicFramePr>
          <p:cNvPr id="5" name="Object 4" descr="R join sub start expression less than sign join condition greater than sign  end expression S = sigma less than sign join condition greater than sign end expression left parenthesis R times S right parenthesis"/>
          <p:cNvGraphicFramePr>
            <a:graphicFrameLocks noChangeAspect="1"/>
          </p:cNvGraphicFramePr>
          <p:nvPr>
            <p:extLst>
              <p:ext uri="{D42A27DB-BD31-4B8C-83A1-F6EECF244321}">
                <p14:modId xmlns:p14="http://schemas.microsoft.com/office/powerpoint/2010/main" val="2723906354"/>
              </p:ext>
            </p:extLst>
          </p:nvPr>
        </p:nvGraphicFramePr>
        <p:xfrm>
          <a:off x="1262383" y="4394581"/>
          <a:ext cx="4157016" cy="476063"/>
        </p:xfrm>
        <a:graphic>
          <a:graphicData uri="http://schemas.openxmlformats.org/presentationml/2006/ole">
            <mc:AlternateContent xmlns:mc="http://schemas.openxmlformats.org/markup-compatibility/2006">
              <mc:Choice xmlns:v="urn:schemas-microsoft-com:vml" Requires="v">
                <p:oleObj spid="_x0000_s71207" name="Equation" r:id="rId7" imgW="2438280" imgH="279360" progId="Equation.DSMT4">
                  <p:embed/>
                </p:oleObj>
              </mc:Choice>
              <mc:Fallback>
                <p:oleObj name="Equation" r:id="rId7" imgW="2438280" imgH="279360" progId="Equation.DSMT4">
                  <p:embed/>
                  <p:pic>
                    <p:nvPicPr>
                      <p:cNvPr id="0" name=""/>
                      <p:cNvPicPr/>
                      <p:nvPr/>
                    </p:nvPicPr>
                    <p:blipFill>
                      <a:blip r:embed="rId8"/>
                      <a:stretch>
                        <a:fillRect/>
                      </a:stretch>
                    </p:blipFill>
                    <p:spPr>
                      <a:xfrm>
                        <a:off x="1262383" y="4394581"/>
                        <a:ext cx="4157016" cy="476063"/>
                      </a:xfrm>
                      <a:prstGeom prst="rect">
                        <a:avLst/>
                      </a:prstGeom>
                    </p:spPr>
                  </p:pic>
                </p:oleObj>
              </mc:Fallback>
            </mc:AlternateContent>
          </a:graphicData>
        </a:graphic>
      </p:graphicFrame>
    </p:spTree>
    <p:extLst>
      <p:ext uri="{BB962C8B-B14F-4D97-AF65-F5344CB8AC3E}">
        <p14:creationId xmlns:p14="http://schemas.microsoft.com/office/powerpoint/2010/main" val="33690495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Binary Relational Operations: </a:t>
            </a:r>
            <a:r>
              <a:rPr lang="en-US" altLang="en-US" dirty="0" smtClean="0"/>
              <a:t>DIVISION</a:t>
            </a:r>
            <a:endParaRPr lang="en-US" dirty="0"/>
          </a:p>
        </p:txBody>
      </p:sp>
      <p:sp>
        <p:nvSpPr>
          <p:cNvPr id="4" name="Text Placeholder 3"/>
          <p:cNvSpPr>
            <a:spLocks noGrp="1"/>
          </p:cNvSpPr>
          <p:nvPr>
            <p:ph type="body" idx="1"/>
          </p:nvPr>
        </p:nvSpPr>
        <p:spPr>
          <a:xfrm>
            <a:off x="457200" y="1600201"/>
            <a:ext cx="8165592" cy="2242438"/>
          </a:xfrm>
        </p:spPr>
        <p:txBody>
          <a:bodyPr/>
          <a:lstStyle/>
          <a:p>
            <a:pPr eaLnBrk="1" hangingPunct="1"/>
            <a:r>
              <a:rPr lang="en-US" altLang="en-US" sz="2200" dirty="0">
                <a:latin typeface="+mn-lt"/>
              </a:rPr>
              <a:t>DIVISION Operation</a:t>
            </a:r>
          </a:p>
          <a:p>
            <a:pPr lvl="1" indent="-284400" eaLnBrk="1" hangingPunct="1"/>
            <a:r>
              <a:rPr lang="en-US" altLang="en-US" sz="2200" dirty="0" smtClean="0">
                <a:latin typeface="+mn-lt"/>
              </a:rPr>
              <a:t>The </a:t>
            </a:r>
            <a:r>
              <a:rPr lang="en-US" altLang="en-US" sz="2200" dirty="0">
                <a:latin typeface="+mn-lt"/>
              </a:rPr>
              <a:t>division operation is applied to two relations </a:t>
            </a:r>
          </a:p>
          <a:p>
            <a:pPr lvl="1" indent="-284400" eaLnBrk="1" hangingPunct="1"/>
            <a:r>
              <a:rPr lang="en-US" altLang="en-US" sz="2200" i="1" dirty="0" smtClean="0">
                <a:latin typeface="+mn-lt"/>
              </a:rPr>
              <a:t>R</a:t>
            </a:r>
            <a:r>
              <a:rPr lang="en-US" altLang="en-US" sz="2200" dirty="0" smtClean="0">
                <a:latin typeface="+mn-lt"/>
              </a:rPr>
              <a:t>(</a:t>
            </a:r>
            <a:r>
              <a:rPr lang="en-US" altLang="en-US" sz="2200" i="1" dirty="0" smtClean="0">
                <a:latin typeface="+mn-lt"/>
              </a:rPr>
              <a:t>Z</a:t>
            </a:r>
            <a:r>
              <a:rPr lang="en-US" altLang="en-US" sz="2200" dirty="0">
                <a:latin typeface="+mn-lt"/>
              </a:rPr>
              <a:t>) </a:t>
            </a:r>
            <a:r>
              <a:rPr lang="en-US" altLang="en-US" sz="2200" dirty="0" smtClean="0">
                <a:latin typeface="Arial" panose="020B0604020202020204" pitchFamily="34" charset="0"/>
                <a:cs typeface="Arial" panose="020B0604020202020204" pitchFamily="34" charset="0"/>
                <a:sym typeface="Symbol" panose="05050102010706020507" pitchFamily="18" charset="2"/>
              </a:rPr>
              <a:t>÷</a:t>
            </a:r>
            <a:r>
              <a:rPr lang="en-US" altLang="en-US" sz="2200" dirty="0" smtClean="0">
                <a:latin typeface="+mn-lt"/>
              </a:rPr>
              <a:t> </a:t>
            </a:r>
            <a:r>
              <a:rPr lang="en-US" altLang="en-US" sz="2200" i="1" dirty="0">
                <a:latin typeface="+mn-lt"/>
              </a:rPr>
              <a:t>S</a:t>
            </a:r>
            <a:r>
              <a:rPr lang="en-US" altLang="en-US" sz="2200" dirty="0">
                <a:latin typeface="+mn-lt"/>
              </a:rPr>
              <a:t>(</a:t>
            </a:r>
            <a:r>
              <a:rPr lang="en-US" altLang="en-US" sz="2200" i="1" dirty="0">
                <a:latin typeface="+mn-lt"/>
              </a:rPr>
              <a:t>X</a:t>
            </a:r>
            <a:r>
              <a:rPr lang="en-US" altLang="en-US" sz="2200" dirty="0">
                <a:latin typeface="+mn-lt"/>
              </a:rPr>
              <a:t>), where </a:t>
            </a:r>
            <a:r>
              <a:rPr lang="en-US" altLang="en-US" sz="2200" i="1" dirty="0">
                <a:latin typeface="+mn-lt"/>
              </a:rPr>
              <a:t>X</a:t>
            </a:r>
            <a:r>
              <a:rPr lang="en-US" altLang="en-US" sz="2200" dirty="0">
                <a:latin typeface="+mn-lt"/>
              </a:rPr>
              <a:t> subset </a:t>
            </a:r>
            <a:r>
              <a:rPr lang="en-US" altLang="en-US" sz="2200" i="1" dirty="0">
                <a:latin typeface="+mn-lt"/>
              </a:rPr>
              <a:t>Z</a:t>
            </a:r>
            <a:r>
              <a:rPr lang="en-US" altLang="en-US" sz="2200" dirty="0">
                <a:latin typeface="+mn-lt"/>
              </a:rPr>
              <a:t>. Let </a:t>
            </a:r>
            <a:r>
              <a:rPr lang="en-US" altLang="en-US" sz="2200" i="1" dirty="0">
                <a:latin typeface="+mn-lt"/>
              </a:rPr>
              <a:t>Y</a:t>
            </a:r>
            <a:r>
              <a:rPr lang="en-US" altLang="en-US" sz="2200" dirty="0">
                <a:latin typeface="+mn-lt"/>
              </a:rPr>
              <a:t> = </a:t>
            </a:r>
            <a:r>
              <a:rPr lang="en-US" altLang="en-US" sz="2200" i="1" dirty="0">
                <a:latin typeface="+mn-lt"/>
              </a:rPr>
              <a:t>Z</a:t>
            </a:r>
            <a:r>
              <a:rPr lang="en-US" altLang="en-US" sz="2200" dirty="0">
                <a:latin typeface="+mn-lt"/>
              </a:rPr>
              <a:t> </a:t>
            </a:r>
            <a:r>
              <a:rPr lang="en-US" altLang="en-US" sz="2200" dirty="0" smtClean="0">
                <a:latin typeface="+mn-lt"/>
                <a:cs typeface="Arial" panose="020B0604020202020204" pitchFamily="34" charset="0"/>
              </a:rPr>
              <a:t>−</a:t>
            </a:r>
            <a:r>
              <a:rPr lang="en-US" altLang="en-US" sz="2200" dirty="0" smtClean="0">
                <a:latin typeface="+mn-lt"/>
              </a:rPr>
              <a:t> </a:t>
            </a:r>
            <a:r>
              <a:rPr lang="en-US" altLang="en-US" sz="2200" i="1" dirty="0">
                <a:latin typeface="+mn-lt"/>
              </a:rPr>
              <a:t>X</a:t>
            </a:r>
            <a:r>
              <a:rPr lang="en-US" altLang="en-US" sz="2200" dirty="0">
                <a:latin typeface="+mn-lt"/>
              </a:rPr>
              <a:t> (and hence </a:t>
            </a:r>
            <a:r>
              <a:rPr lang="en-US" altLang="en-US" sz="2200" i="1" dirty="0">
                <a:latin typeface="+mn-lt"/>
              </a:rPr>
              <a:t>Z</a:t>
            </a:r>
            <a:r>
              <a:rPr lang="en-US" altLang="en-US" sz="2200" dirty="0">
                <a:latin typeface="+mn-lt"/>
              </a:rPr>
              <a:t> = </a:t>
            </a:r>
            <a:r>
              <a:rPr lang="en-US" altLang="en-US" sz="2200" i="1" dirty="0">
                <a:latin typeface="+mn-lt"/>
              </a:rPr>
              <a:t>X</a:t>
            </a:r>
            <a:r>
              <a:rPr lang="en-US" altLang="en-US" sz="2200" dirty="0">
                <a:latin typeface="+mn-lt"/>
              </a:rPr>
              <a:t> </a:t>
            </a:r>
            <a:r>
              <a:rPr lang="en-US" altLang="en-US" sz="2200" dirty="0" smtClean="0">
                <a:latin typeface="NSimSun" panose="02010609030101010101" pitchFamily="49" charset="-122"/>
                <a:ea typeface="NSimSun" panose="02010609030101010101" pitchFamily="49" charset="-122"/>
                <a:sym typeface="Symbol" panose="05050102010706020507" pitchFamily="18" charset="2"/>
              </a:rPr>
              <a:t>∪</a:t>
            </a:r>
            <a:r>
              <a:rPr lang="en-US" altLang="en-US" sz="2200" i="1" dirty="0" smtClean="0">
                <a:latin typeface="+mn-lt"/>
              </a:rPr>
              <a:t>Y</a:t>
            </a:r>
            <a:r>
              <a:rPr lang="en-US" altLang="en-US" sz="2200" dirty="0">
                <a:latin typeface="+mn-lt"/>
              </a:rPr>
              <a:t>); that is, let </a:t>
            </a:r>
            <a:r>
              <a:rPr lang="en-US" altLang="en-US" sz="2200" i="1" dirty="0">
                <a:latin typeface="+mn-lt"/>
              </a:rPr>
              <a:t>Y</a:t>
            </a:r>
            <a:r>
              <a:rPr lang="en-US" altLang="en-US" sz="2200" dirty="0">
                <a:latin typeface="+mn-lt"/>
              </a:rPr>
              <a:t> be the set of attributes of </a:t>
            </a:r>
            <a:r>
              <a:rPr lang="en-US" altLang="en-US" sz="2200" i="1" dirty="0">
                <a:latin typeface="+mn-lt"/>
              </a:rPr>
              <a:t>R</a:t>
            </a:r>
            <a:r>
              <a:rPr lang="en-US" altLang="en-US" sz="2200" dirty="0">
                <a:latin typeface="+mn-lt"/>
              </a:rPr>
              <a:t> that are not attributes of </a:t>
            </a:r>
            <a:r>
              <a:rPr lang="en-US" altLang="en-US" sz="2200" i="1" dirty="0">
                <a:latin typeface="+mn-lt"/>
              </a:rPr>
              <a:t>S</a:t>
            </a:r>
            <a:r>
              <a:rPr lang="en-US" altLang="en-US" sz="2200" dirty="0" smtClean="0">
                <a:latin typeface="+mn-lt"/>
              </a:rPr>
              <a:t>.</a:t>
            </a:r>
            <a:endParaRPr lang="en-US" altLang="en-US" sz="2200" dirty="0">
              <a:latin typeface="+mn-lt"/>
            </a:endParaRPr>
          </a:p>
          <a:p>
            <a:pPr lvl="1" indent="-284400" eaLnBrk="1" hangingPunct="1"/>
            <a:r>
              <a:rPr lang="en-US" altLang="en-US" sz="2200" dirty="0">
                <a:latin typeface="+mn-lt"/>
              </a:rPr>
              <a:t>The result of DIVISION is a relation </a:t>
            </a:r>
            <a:r>
              <a:rPr lang="en-US" altLang="en-US" sz="2200" i="1" dirty="0">
                <a:latin typeface="+mn-lt"/>
              </a:rPr>
              <a:t>T</a:t>
            </a:r>
            <a:r>
              <a:rPr lang="en-US" altLang="en-US" sz="2200" dirty="0">
                <a:latin typeface="+mn-lt"/>
              </a:rPr>
              <a:t>(</a:t>
            </a:r>
            <a:r>
              <a:rPr lang="en-US" altLang="en-US" sz="2200" i="1" dirty="0">
                <a:latin typeface="+mn-lt"/>
              </a:rPr>
              <a:t>Y</a:t>
            </a:r>
            <a:r>
              <a:rPr lang="en-US" altLang="en-US" sz="2200" dirty="0">
                <a:latin typeface="+mn-lt"/>
              </a:rPr>
              <a:t>) that includes a</a:t>
            </a:r>
            <a:endParaRPr lang="en-US" sz="2200" dirty="0">
              <a:latin typeface="+mn-lt"/>
            </a:endParaRPr>
          </a:p>
        </p:txBody>
      </p:sp>
      <p:sp>
        <p:nvSpPr>
          <p:cNvPr id="8" name="Content Placeholder 7"/>
          <p:cNvSpPr>
            <a:spLocks noGrp="1"/>
          </p:cNvSpPr>
          <p:nvPr>
            <p:ph sz="quarter" idx="13"/>
          </p:nvPr>
        </p:nvSpPr>
        <p:spPr>
          <a:xfrm>
            <a:off x="1225247" y="3842639"/>
            <a:ext cx="2011144" cy="497129"/>
          </a:xfrm>
        </p:spPr>
        <p:txBody>
          <a:bodyPr/>
          <a:lstStyle/>
          <a:p>
            <a:pPr marL="0" indent="0">
              <a:buNone/>
            </a:pPr>
            <a:r>
              <a:rPr lang="en-US" altLang="en-US" sz="2200" dirty="0">
                <a:latin typeface="+mn-lt"/>
              </a:rPr>
              <a:t>tuple </a:t>
            </a:r>
            <a:r>
              <a:rPr lang="en-US" altLang="en-US" sz="2200" i="1" dirty="0">
                <a:latin typeface="+mn-lt"/>
              </a:rPr>
              <a:t>t</a:t>
            </a:r>
            <a:r>
              <a:rPr lang="en-US" altLang="en-US" sz="2200" dirty="0">
                <a:latin typeface="+mn-lt"/>
              </a:rPr>
              <a:t> if tuples</a:t>
            </a:r>
            <a:endParaRPr lang="en-US" sz="2200" dirty="0">
              <a:latin typeface="+mn-lt"/>
            </a:endParaRPr>
          </a:p>
        </p:txBody>
      </p:sp>
      <p:graphicFrame>
        <p:nvGraphicFramePr>
          <p:cNvPr id="10" name="Object 9" descr="t sub R appear in R with t sub R left bracket T right bracket = t comma"/>
          <p:cNvGraphicFramePr>
            <a:graphicFrameLocks noChangeAspect="1"/>
          </p:cNvGraphicFramePr>
          <p:nvPr>
            <p:extLst>
              <p:ext uri="{D42A27DB-BD31-4B8C-83A1-F6EECF244321}">
                <p14:modId xmlns:p14="http://schemas.microsoft.com/office/powerpoint/2010/main" val="1219137845"/>
              </p:ext>
            </p:extLst>
          </p:nvPr>
        </p:nvGraphicFramePr>
        <p:xfrm>
          <a:off x="3163636" y="3867825"/>
          <a:ext cx="3614007" cy="453755"/>
        </p:xfrm>
        <a:graphic>
          <a:graphicData uri="http://schemas.openxmlformats.org/presentationml/2006/ole">
            <mc:AlternateContent xmlns:mc="http://schemas.openxmlformats.org/markup-compatibility/2006">
              <mc:Choice xmlns:v="urn:schemas-microsoft-com:vml" Requires="v">
                <p:oleObj spid="_x0000_s73052" name="Equation" r:id="rId3" imgW="2019240" imgH="253800" progId="Equation.DSMT4">
                  <p:embed/>
                </p:oleObj>
              </mc:Choice>
              <mc:Fallback>
                <p:oleObj name="Equation" r:id="rId3" imgW="2019240" imgH="253800" progId="Equation.DSMT4">
                  <p:embed/>
                  <p:pic>
                    <p:nvPicPr>
                      <p:cNvPr id="0" name=""/>
                      <p:cNvPicPr/>
                      <p:nvPr/>
                    </p:nvPicPr>
                    <p:blipFill>
                      <a:blip r:embed="rId4"/>
                      <a:stretch>
                        <a:fillRect/>
                      </a:stretch>
                    </p:blipFill>
                    <p:spPr>
                      <a:xfrm>
                        <a:off x="3163636" y="3867825"/>
                        <a:ext cx="3614007" cy="453755"/>
                      </a:xfrm>
                      <a:prstGeom prst="rect">
                        <a:avLst/>
                      </a:prstGeom>
                    </p:spPr>
                  </p:pic>
                </p:oleObj>
              </mc:Fallback>
            </mc:AlternateContent>
          </a:graphicData>
        </a:graphic>
      </p:graphicFrame>
      <p:sp>
        <p:nvSpPr>
          <p:cNvPr id="16" name="Content Placeholder 15"/>
          <p:cNvSpPr>
            <a:spLocks noGrp="1"/>
          </p:cNvSpPr>
          <p:nvPr>
            <p:ph sz="quarter" idx="17"/>
          </p:nvPr>
        </p:nvSpPr>
        <p:spPr>
          <a:xfrm>
            <a:off x="457201" y="3806063"/>
            <a:ext cx="8165591" cy="1060493"/>
          </a:xfrm>
        </p:spPr>
        <p:txBody>
          <a:bodyPr/>
          <a:lstStyle/>
          <a:p>
            <a:pPr marL="0" indent="6281738">
              <a:buNone/>
            </a:pPr>
            <a:r>
              <a:rPr lang="en-US" altLang="en-US" sz="2200" dirty="0"/>
              <a:t>and with</a:t>
            </a:r>
            <a:endParaRPr lang="en-IN" sz="2200" dirty="0" smtClean="0">
              <a:latin typeface="+mn-lt"/>
            </a:endParaRPr>
          </a:p>
          <a:p>
            <a:pPr marL="1144800" indent="-230400">
              <a:spcBef>
                <a:spcPts val="600"/>
              </a:spcBef>
              <a:buFont typeface="Arial" panose="020B0604020202020204" pitchFamily="34" charset="0"/>
              <a:buChar char="▪"/>
            </a:pPr>
            <a:r>
              <a:rPr lang="en-IN" sz="2200" dirty="0" smtClean="0">
                <a:latin typeface="+mn-lt"/>
              </a:rPr>
              <a:t> </a:t>
            </a:r>
            <a:endParaRPr lang="en-IN" sz="2200" dirty="0">
              <a:latin typeface="+mn-lt"/>
            </a:endParaRPr>
          </a:p>
        </p:txBody>
      </p:sp>
      <p:graphicFrame>
        <p:nvGraphicFramePr>
          <p:cNvPr id="11" name="Object 10" descr="t sub R left bracket X right parenthesis = t sub S for every tuple t sub s in S ."/>
          <p:cNvGraphicFramePr>
            <a:graphicFrameLocks noChangeAspect="1"/>
          </p:cNvGraphicFramePr>
          <p:nvPr>
            <p:extLst>
              <p:ext uri="{D42A27DB-BD31-4B8C-83A1-F6EECF244321}">
                <p14:modId xmlns:p14="http://schemas.microsoft.com/office/powerpoint/2010/main" val="3136748422"/>
              </p:ext>
            </p:extLst>
          </p:nvPr>
        </p:nvGraphicFramePr>
        <p:xfrm>
          <a:off x="1630807" y="4287838"/>
          <a:ext cx="4041775" cy="434975"/>
        </p:xfrm>
        <a:graphic>
          <a:graphicData uri="http://schemas.openxmlformats.org/presentationml/2006/ole">
            <mc:AlternateContent xmlns:mc="http://schemas.openxmlformats.org/markup-compatibility/2006">
              <mc:Choice xmlns:v="urn:schemas-microsoft-com:vml" Requires="v">
                <p:oleObj spid="_x0000_s73053" name="Equation" r:id="rId5" imgW="2349360" imgH="253800" progId="Equation.DSMT4">
                  <p:embed/>
                </p:oleObj>
              </mc:Choice>
              <mc:Fallback>
                <p:oleObj name="Equation" r:id="rId5" imgW="2349360" imgH="253800" progId="Equation.DSMT4">
                  <p:embed/>
                  <p:pic>
                    <p:nvPicPr>
                      <p:cNvPr id="0" name=""/>
                      <p:cNvPicPr/>
                      <p:nvPr/>
                    </p:nvPicPr>
                    <p:blipFill>
                      <a:blip r:embed="rId6"/>
                      <a:stretch>
                        <a:fillRect/>
                      </a:stretch>
                    </p:blipFill>
                    <p:spPr>
                      <a:xfrm>
                        <a:off x="1630807" y="4287838"/>
                        <a:ext cx="4041775" cy="434975"/>
                      </a:xfrm>
                      <a:prstGeom prst="rect">
                        <a:avLst/>
                      </a:prstGeom>
                    </p:spPr>
                  </p:pic>
                </p:oleObj>
              </mc:Fallback>
            </mc:AlternateContent>
          </a:graphicData>
        </a:graphic>
      </p:graphicFrame>
      <p:sp>
        <p:nvSpPr>
          <p:cNvPr id="9" name="Content Placeholder 8"/>
          <p:cNvSpPr>
            <a:spLocks noGrp="1"/>
          </p:cNvSpPr>
          <p:nvPr>
            <p:ph sz="quarter" idx="14"/>
          </p:nvPr>
        </p:nvSpPr>
        <p:spPr>
          <a:xfrm>
            <a:off x="457201" y="4775014"/>
            <a:ext cx="8165591" cy="1110983"/>
          </a:xfrm>
        </p:spPr>
        <p:txBody>
          <a:bodyPr/>
          <a:lstStyle/>
          <a:p>
            <a:pPr lvl="1"/>
            <a:r>
              <a:rPr lang="en-US" altLang="en-US" sz="2200" dirty="0">
                <a:latin typeface="+mn-lt"/>
              </a:rPr>
              <a:t>For a tuple </a:t>
            </a:r>
            <a:r>
              <a:rPr lang="en-US" altLang="en-US" sz="2200" i="1" dirty="0">
                <a:latin typeface="+mn-lt"/>
              </a:rPr>
              <a:t>t</a:t>
            </a:r>
            <a:r>
              <a:rPr lang="en-US" altLang="en-US" sz="2200" dirty="0">
                <a:latin typeface="+mn-lt"/>
              </a:rPr>
              <a:t> to appear in the result </a:t>
            </a:r>
            <a:r>
              <a:rPr lang="en-US" altLang="en-US" sz="2200" i="1" dirty="0">
                <a:latin typeface="+mn-lt"/>
              </a:rPr>
              <a:t>T</a:t>
            </a:r>
            <a:r>
              <a:rPr lang="en-US" altLang="en-US" sz="2200" dirty="0">
                <a:latin typeface="+mn-lt"/>
              </a:rPr>
              <a:t> of the DIVISION, the values in </a:t>
            </a:r>
            <a:r>
              <a:rPr lang="en-US" altLang="en-US" sz="2200" i="1" dirty="0">
                <a:latin typeface="+mn-lt"/>
              </a:rPr>
              <a:t>t</a:t>
            </a:r>
            <a:r>
              <a:rPr lang="en-US" altLang="en-US" sz="2200" dirty="0">
                <a:latin typeface="+mn-lt"/>
              </a:rPr>
              <a:t> must appear in </a:t>
            </a:r>
            <a:r>
              <a:rPr lang="en-US" altLang="en-US" sz="2200" i="1" dirty="0">
                <a:latin typeface="+mn-lt"/>
              </a:rPr>
              <a:t>R</a:t>
            </a:r>
            <a:r>
              <a:rPr lang="en-US" altLang="en-US" sz="2200" dirty="0">
                <a:latin typeface="+mn-lt"/>
              </a:rPr>
              <a:t> in combination with </a:t>
            </a:r>
            <a:r>
              <a:rPr lang="en-US" altLang="en-US" sz="2200" b="1" dirty="0">
                <a:latin typeface="+mn-lt"/>
              </a:rPr>
              <a:t>every</a:t>
            </a:r>
            <a:r>
              <a:rPr lang="en-US" altLang="en-US" sz="2200" dirty="0">
                <a:latin typeface="+mn-lt"/>
              </a:rPr>
              <a:t> tuple in </a:t>
            </a:r>
            <a:r>
              <a:rPr lang="en-US" altLang="en-US" sz="2200" i="1" dirty="0" smtClean="0">
                <a:latin typeface="+mn-lt"/>
              </a:rPr>
              <a:t>S</a:t>
            </a:r>
            <a:r>
              <a:rPr lang="en-US" altLang="en-US" sz="2200" dirty="0" smtClean="0">
                <a:latin typeface="+mn-lt"/>
              </a:rPr>
              <a:t>.</a:t>
            </a:r>
            <a:endParaRPr lang="en-US" sz="2200" dirty="0">
              <a:latin typeface="+mn-lt"/>
            </a:endParaRPr>
          </a:p>
        </p:txBody>
      </p:sp>
    </p:spTree>
    <p:extLst>
      <p:ext uri="{BB962C8B-B14F-4D97-AF65-F5344CB8AC3E}">
        <p14:creationId xmlns:p14="http://schemas.microsoft.com/office/powerpoint/2010/main" val="13871311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 of </a:t>
            </a:r>
            <a:r>
              <a:rPr lang="en-US" altLang="en-US" dirty="0" smtClean="0"/>
              <a:t>DIVISION</a:t>
            </a:r>
            <a:endParaRPr lang="en-US" dirty="0"/>
          </a:p>
        </p:txBody>
      </p:sp>
      <p:sp>
        <p:nvSpPr>
          <p:cNvPr id="3" name="Text Placeholder 2"/>
          <p:cNvSpPr>
            <a:spLocks noGrp="1"/>
          </p:cNvSpPr>
          <p:nvPr>
            <p:ph type="body" idx="1"/>
          </p:nvPr>
        </p:nvSpPr>
        <p:spPr>
          <a:xfrm>
            <a:off x="457200" y="1600200"/>
            <a:ext cx="8229600" cy="838200"/>
          </a:xfrm>
        </p:spPr>
        <p:txBody>
          <a:bodyPr/>
          <a:lstStyle/>
          <a:p>
            <a:pPr marL="0" indent="0">
              <a:buNone/>
            </a:pPr>
            <a:r>
              <a:rPr lang="en-US" sz="2000" b="1" dirty="0">
                <a:latin typeface="+mn-lt"/>
              </a:rPr>
              <a:t>Figure 8.8 </a:t>
            </a:r>
            <a:r>
              <a:rPr lang="en-US" sz="2000" dirty="0">
                <a:latin typeface="+mn-lt"/>
              </a:rPr>
              <a:t>The DIVISION operation. (a) Dividing </a:t>
            </a:r>
            <a:r>
              <a:rPr lang="en-US" sz="2000" dirty="0" smtClean="0">
                <a:latin typeface="+mn-lt"/>
              </a:rPr>
              <a:t>SSN_P</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O</a:t>
            </a:r>
            <a:r>
              <a:rPr lang="en-US" sz="100" dirty="0" smtClean="0">
                <a:latin typeface="+mn-lt"/>
              </a:rPr>
              <a:t> </a:t>
            </a:r>
            <a:r>
              <a:rPr lang="en-US" sz="2000" dirty="0" smtClean="0">
                <a:latin typeface="+mn-lt"/>
              </a:rPr>
              <a:t>S </a:t>
            </a:r>
            <a:r>
              <a:rPr lang="en-US" sz="2000" dirty="0">
                <a:latin typeface="+mn-lt"/>
              </a:rPr>
              <a:t>by </a:t>
            </a:r>
            <a:r>
              <a:rPr lang="en-US" sz="2000" dirty="0" smtClean="0">
                <a:latin typeface="+mn-lt"/>
              </a:rPr>
              <a:t>SMITH_P</a:t>
            </a:r>
            <a:r>
              <a:rPr lang="en-US" sz="100" dirty="0" smtClean="0">
                <a:latin typeface="+mn-lt"/>
              </a:rPr>
              <a:t> </a:t>
            </a:r>
            <a:r>
              <a:rPr lang="en-US" sz="2000" dirty="0" smtClean="0">
                <a:latin typeface="+mn-lt"/>
              </a:rPr>
              <a:t>N</a:t>
            </a:r>
            <a:r>
              <a:rPr lang="en-US" sz="100" dirty="0" smtClean="0">
                <a:latin typeface="+mn-lt"/>
              </a:rPr>
              <a:t> </a:t>
            </a:r>
            <a:r>
              <a:rPr lang="en-US" sz="2000" dirty="0" smtClean="0">
                <a:latin typeface="+mn-lt"/>
              </a:rPr>
              <a:t>O</a:t>
            </a:r>
            <a:r>
              <a:rPr lang="en-US" sz="100" dirty="0" smtClean="0">
                <a:latin typeface="+mn-lt"/>
              </a:rPr>
              <a:t> </a:t>
            </a:r>
            <a:r>
              <a:rPr lang="en-US" sz="2000" dirty="0" smtClean="0">
                <a:latin typeface="+mn-lt"/>
              </a:rPr>
              <a:t>S</a:t>
            </a:r>
            <a:r>
              <a:rPr lang="en-US" sz="2000" dirty="0">
                <a:latin typeface="+mn-lt"/>
              </a:rPr>
              <a:t>. (b) T ← R </a:t>
            </a:r>
            <a:r>
              <a:rPr lang="en-US" sz="2000" dirty="0" smtClean="0">
                <a:latin typeface="+mn-lt"/>
              </a:rPr>
              <a:t>÷ </a:t>
            </a:r>
            <a:r>
              <a:rPr lang="en-US" sz="2000" dirty="0">
                <a:latin typeface="+mn-lt"/>
              </a:rPr>
              <a:t>S</a:t>
            </a:r>
            <a:r>
              <a:rPr lang="en-US" sz="2000" dirty="0" smtClean="0">
                <a:latin typeface="+mn-lt"/>
              </a:rPr>
              <a:t>.</a:t>
            </a:r>
            <a:endParaRPr lang="en-US" sz="2000" dirty="0">
              <a:latin typeface="+mn-lt"/>
            </a:endParaRPr>
          </a:p>
        </p:txBody>
      </p:sp>
      <p:pic>
        <p:nvPicPr>
          <p:cNvPr id="5" name="Picture 4" descr="2 illustrations, a and b, depicts 3 tables each. The tables in a, are titled s s n underscore p n o s, smith underscore p n o s and s s n s. The table s s n underscore p n o s has 16 rows and 2 columns. The column headings from left to right reads, e s s n and p n o. The row entries are as follows. Row 1. 12345678, 1. Row 2. 12345678, 2. Row 3. 666884444, 3. Row 4. 453453453, 1. Row 5. 453453453, 2. Row 6. 333445555, 2. Row 7. 333445555, 3. Row 8. 333445555, 10. Row 9. 333445555, 20. Row 10. 999887777, 30. Row 11. 999887777, 10. Row 12. 987987987, 10. Row 13. 987987987, 30. Row 14. 987654321, 30. Row 15. 987654321, 20. Row 16. 888665555, 20. The table smith underscore p n o s has 2 rows and 1 column. The column heading is P n o and the row entries are as follows. Row 1. 1. Row 2. 2. The table s s n s has 2 rows and 1 column. The column heading is s s n and the row entries are as follows. Row 1. 12345678. Row 2. 453453453. The tables in b are titled, R, S and T. The table R has 12 rows and 2 columns. The column headings from left to right reads, A and B. The row entries are as follows. Row 1. a 1, b 1. Row 2. a 2, b 1. Row 3. a 3, b 1. Row 4. a 4, b 1. Row 5. a 1, b 2. Row 6. a 3, b 2. Row 7. a 2, b 3. Row 8. a 3, b 3. Row 9. a 4, b 3. Row 10. a 1, b 4. Row 11. a 2, b 4. Row 12. a 3, b 4. The table S has 3 rows and 1 column. The column heading is A and the row entries are as follows. Row 1. a 1. Row 2. a 2. Row 3. a 3. The table T has 2 rows and 1 column. The column heading is B and the row entries are as follows. Row 1. b 1. Row 2. b 4."/>
          <p:cNvPicPr>
            <a:picLocks noChangeAspect="1"/>
          </p:cNvPicPr>
          <p:nvPr/>
        </p:nvPicPr>
        <p:blipFill>
          <a:blip r:embed="rId2"/>
          <a:stretch>
            <a:fillRect/>
          </a:stretch>
        </p:blipFill>
        <p:spPr>
          <a:xfrm>
            <a:off x="2061765" y="2522376"/>
            <a:ext cx="5020469" cy="3827893"/>
          </a:xfrm>
          <a:prstGeom prst="rect">
            <a:avLst/>
          </a:prstGeom>
        </p:spPr>
      </p:pic>
    </p:spTree>
    <p:extLst>
      <p:ext uri="{BB962C8B-B14F-4D97-AF65-F5344CB8AC3E}">
        <p14:creationId xmlns:p14="http://schemas.microsoft.com/office/powerpoint/2010/main" val="3235423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Brief History of Origins of Algebra</a:t>
            </a:r>
          </a:p>
        </p:txBody>
      </p:sp>
      <p:sp>
        <p:nvSpPr>
          <p:cNvPr id="3" name="Text Placeholder 2"/>
          <p:cNvSpPr>
            <a:spLocks noGrp="1"/>
          </p:cNvSpPr>
          <p:nvPr>
            <p:ph type="body" idx="1"/>
          </p:nvPr>
        </p:nvSpPr>
        <p:spPr>
          <a:xfrm>
            <a:off x="457200" y="1600200"/>
            <a:ext cx="8229600" cy="4764024"/>
          </a:xfrm>
        </p:spPr>
        <p:txBody>
          <a:bodyPr/>
          <a:lstStyle/>
          <a:p>
            <a:pPr eaLnBrk="1" hangingPunct="1"/>
            <a:r>
              <a:rPr lang="en-US" altLang="en-US" sz="2000" dirty="0" smtClean="0">
                <a:latin typeface="+mn-lt"/>
              </a:rPr>
              <a:t>Muhammad ibn Musa al-Khwarizmi (800-847 C</a:t>
            </a:r>
            <a:r>
              <a:rPr lang="en-US" altLang="en-US" sz="100" dirty="0" smtClean="0">
                <a:latin typeface="+mn-lt"/>
              </a:rPr>
              <a:t> </a:t>
            </a:r>
            <a:r>
              <a:rPr lang="en-US" altLang="en-US" sz="2000" dirty="0" smtClean="0">
                <a:latin typeface="+mn-lt"/>
              </a:rPr>
              <a:t>E) – from Morocco wrote a book titled al-jabr about arithmetic of variables</a:t>
            </a:r>
          </a:p>
          <a:p>
            <a:pPr lvl="1" eaLnBrk="1" hangingPunct="1"/>
            <a:r>
              <a:rPr lang="en-US" altLang="en-US" sz="2000" dirty="0" smtClean="0">
                <a:latin typeface="+mn-lt"/>
              </a:rPr>
              <a:t>Book was translated into Latin.</a:t>
            </a:r>
          </a:p>
          <a:p>
            <a:pPr lvl="1" eaLnBrk="1" hangingPunct="1"/>
            <a:r>
              <a:rPr lang="en-US" altLang="en-US" sz="2000" dirty="0" smtClean="0">
                <a:latin typeface="+mn-lt"/>
              </a:rPr>
              <a:t>Its title (al-jabr) gave Algebra its name.</a:t>
            </a:r>
          </a:p>
          <a:p>
            <a:pPr eaLnBrk="1" hangingPunct="1"/>
            <a:r>
              <a:rPr lang="en-US" altLang="en-US" sz="2000" dirty="0" smtClean="0">
                <a:latin typeface="+mn-lt"/>
              </a:rPr>
              <a:t>Al-Khwarizmi called variables “shay”</a:t>
            </a:r>
          </a:p>
          <a:p>
            <a:pPr lvl="1" eaLnBrk="1" hangingPunct="1"/>
            <a:r>
              <a:rPr lang="en-US" altLang="en-US" sz="2000" dirty="0" smtClean="0">
                <a:latin typeface="+mn-lt"/>
              </a:rPr>
              <a:t>“Shay” is Arabic for “thing”.</a:t>
            </a:r>
          </a:p>
          <a:p>
            <a:pPr lvl="1" eaLnBrk="1" hangingPunct="1"/>
            <a:r>
              <a:rPr lang="en-US" altLang="en-US" sz="2000" dirty="0" smtClean="0">
                <a:latin typeface="+mn-lt"/>
              </a:rPr>
              <a:t>Spanish transliterated “shay” as “xay” (“x” was “sh” in Spain).</a:t>
            </a:r>
          </a:p>
          <a:p>
            <a:pPr lvl="1" eaLnBrk="1" hangingPunct="1"/>
            <a:r>
              <a:rPr lang="en-US" altLang="en-US" sz="2000" dirty="0" smtClean="0">
                <a:latin typeface="+mn-lt"/>
              </a:rPr>
              <a:t>In time this word was abbreviated as x.</a:t>
            </a:r>
          </a:p>
          <a:p>
            <a:pPr eaLnBrk="1" hangingPunct="1"/>
            <a:r>
              <a:rPr lang="en-US" altLang="en-US" sz="2000" dirty="0" smtClean="0">
                <a:latin typeface="+mn-lt"/>
              </a:rPr>
              <a:t>Where does the word Algorithm come from?</a:t>
            </a:r>
          </a:p>
          <a:p>
            <a:pPr lvl="1" eaLnBrk="1" hangingPunct="1"/>
            <a:r>
              <a:rPr lang="en-US" altLang="en-US" sz="2000" dirty="0" smtClean="0">
                <a:latin typeface="+mn-lt"/>
              </a:rPr>
              <a:t>Algorithm originates from “al-Khwarizmi"</a:t>
            </a:r>
          </a:p>
          <a:p>
            <a:pPr lvl="1" eaLnBrk="1" hangingPunct="1"/>
            <a:r>
              <a:rPr lang="en-US" altLang="en-US" sz="2000" dirty="0" smtClean="0">
                <a:latin typeface="+mn-lt"/>
              </a:rPr>
              <a:t>Reference: P</a:t>
            </a:r>
            <a:r>
              <a:rPr lang="en-US" altLang="en-US" sz="100" dirty="0" smtClean="0">
                <a:latin typeface="+mn-lt"/>
              </a:rPr>
              <a:t> </a:t>
            </a:r>
            <a:r>
              <a:rPr lang="en-US" altLang="en-US" sz="2000" dirty="0" smtClean="0">
                <a:latin typeface="+mn-lt"/>
              </a:rPr>
              <a:t>B</a:t>
            </a:r>
            <a:r>
              <a:rPr lang="en-US" altLang="en-US" sz="100" dirty="0" smtClean="0">
                <a:latin typeface="+mn-lt"/>
              </a:rPr>
              <a:t> </a:t>
            </a:r>
            <a:r>
              <a:rPr lang="en-US" altLang="en-US" sz="2000" dirty="0" smtClean="0">
                <a:latin typeface="+mn-lt"/>
              </a:rPr>
              <a:t>S </a:t>
            </a:r>
            <a:r>
              <a:rPr lang="en-US" altLang="en-US" sz="2200" dirty="0" smtClean="0">
                <a:latin typeface="+mn-lt"/>
              </a:rPr>
              <a:t>(</a:t>
            </a:r>
            <a:r>
              <a:rPr lang="en-US" altLang="en-US" sz="2200" dirty="0" smtClean="0">
                <a:latin typeface="+mn-lt"/>
                <a:hlinkClick r:id="rId2" tooltip="http://www.pbs.org/empires/islam/innoalgebra.html)"/>
              </a:rPr>
              <a:t>http://www.pbs.org/empires/islam/innoalgebra.html</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3105181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872984" cy="1097279"/>
          </a:xfrm>
        </p:spPr>
        <p:txBody>
          <a:bodyPr/>
          <a:lstStyle/>
          <a:p>
            <a:r>
              <a:rPr lang="en-US" altLang="en-US" dirty="0">
                <a:latin typeface="Times New Roman" panose="02020603050405020304" pitchFamily="18" charset="0"/>
                <a:cs typeface="Times New Roman" panose="02020603050405020304" pitchFamily="18" charset="0"/>
              </a:rPr>
              <a:t>Table </a:t>
            </a:r>
            <a:r>
              <a:rPr lang="en-US" altLang="en-US" dirty="0" smtClean="0">
                <a:latin typeface="Times New Roman" panose="02020603050405020304" pitchFamily="18" charset="0"/>
                <a:cs typeface="Times New Roman" panose="02020603050405020304" pitchFamily="18" charset="0"/>
              </a:rPr>
              <a:t>8.1 Operations </a:t>
            </a:r>
            <a:r>
              <a:rPr lang="en-US" altLang="en-US" dirty="0">
                <a:latin typeface="Times New Roman" panose="02020603050405020304" pitchFamily="18" charset="0"/>
                <a:cs typeface="Times New Roman" panose="02020603050405020304" pitchFamily="18" charset="0"/>
              </a:rPr>
              <a:t>of Relational </a:t>
            </a:r>
            <a:r>
              <a:rPr lang="en-US" altLang="en-US" dirty="0" smtClean="0">
                <a:latin typeface="Times New Roman" panose="02020603050405020304" pitchFamily="18" charset="0"/>
                <a:cs typeface="Times New Roman" panose="02020603050405020304" pitchFamily="18" charset="0"/>
              </a:rPr>
              <a:t>Algebra </a:t>
            </a:r>
            <a:r>
              <a:rPr lang="en-US" altLang="en-US" sz="2000" b="0" dirty="0" smtClean="0">
                <a:latin typeface="Times New Roman" panose="02020603050405020304" pitchFamily="18" charset="0"/>
                <a:cs typeface="Times New Roman" panose="02020603050405020304" pitchFamily="18" charset="0"/>
              </a:rPr>
              <a:t>(1 of 2)</a:t>
            </a:r>
            <a:endParaRPr lang="en-US" sz="2000" b="0"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727806910"/>
              </p:ext>
            </p:extLst>
          </p:nvPr>
        </p:nvGraphicFramePr>
        <p:xfrm>
          <a:off x="457200" y="1528216"/>
          <a:ext cx="8229600" cy="481584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828698296"/>
                    </a:ext>
                  </a:extLst>
                </a:gridCol>
                <a:gridCol w="2743200">
                  <a:extLst>
                    <a:ext uri="{9D8B030D-6E8A-4147-A177-3AD203B41FA5}">
                      <a16:colId xmlns:a16="http://schemas.microsoft.com/office/drawing/2014/main" val="1702279631"/>
                    </a:ext>
                  </a:extLst>
                </a:gridCol>
                <a:gridCol w="2743200">
                  <a:extLst>
                    <a:ext uri="{9D8B030D-6E8A-4147-A177-3AD203B41FA5}">
                      <a16:colId xmlns:a16="http://schemas.microsoft.com/office/drawing/2014/main" val="3739769200"/>
                    </a:ext>
                  </a:extLst>
                </a:gridCol>
              </a:tblGrid>
              <a:tr h="214729">
                <a:tc>
                  <a:txBody>
                    <a:bodyPr/>
                    <a:lstStyle/>
                    <a:p>
                      <a:r>
                        <a:rPr lang="en-US" b="1" dirty="0" smtClean="0">
                          <a:solidFill>
                            <a:schemeClr val="tx1"/>
                          </a:solidFill>
                        </a:rPr>
                        <a:t>Operation</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b="1" dirty="0" smtClean="0">
                          <a:solidFill>
                            <a:schemeClr val="tx1"/>
                          </a:solidFill>
                        </a:rPr>
                        <a:t>Purpose </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b="1" dirty="0" smtClean="0">
                          <a:solidFill>
                            <a:schemeClr val="tx1"/>
                          </a:solidFill>
                        </a:rPr>
                        <a:t>Notation </a:t>
                      </a:r>
                      <a:endParaRPr lang="en-US" b="1"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9655934"/>
                  </a:ext>
                </a:extLst>
              </a:tr>
              <a:tr h="515349">
                <a:tc>
                  <a:txBody>
                    <a:bodyPr/>
                    <a:lstStyle/>
                    <a:p>
                      <a:r>
                        <a:rPr lang="en-US" dirty="0" smtClean="0">
                          <a:solidFill>
                            <a:schemeClr val="tx1"/>
                          </a:solidFill>
                        </a:rPr>
                        <a:t>SELECT </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dirty="0" smtClean="0">
                          <a:solidFill>
                            <a:schemeClr val="tx1"/>
                          </a:solidFill>
                        </a:rPr>
                        <a:t>Selects all tuples that satisfy the selection condition from a relation R.</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sz="800" dirty="0" smtClean="0">
                          <a:solidFill>
                            <a:schemeClr val="bg1"/>
                          </a:solidFill>
                        </a:rPr>
                        <a:t>sigma sub start expression less than sign selection condition greater than sign  left parenthesis R right parenthesis </a:t>
                      </a:r>
                      <a:endParaRPr lang="en-US" sz="8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76445840"/>
                  </a:ext>
                </a:extLst>
              </a:tr>
              <a:tr h="515349">
                <a:tc>
                  <a:txBody>
                    <a:bodyPr/>
                    <a:lstStyle/>
                    <a:p>
                      <a:r>
                        <a:rPr lang="en-US" dirty="0" smtClean="0">
                          <a:solidFill>
                            <a:schemeClr val="tx1"/>
                          </a:solidFill>
                        </a:rPr>
                        <a:t>PROJECT </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dirty="0" smtClean="0">
                          <a:solidFill>
                            <a:schemeClr val="tx1"/>
                          </a:solidFill>
                        </a:rPr>
                        <a:t> Produces a new relation with only some of the attributes of R, and removes duplicate tuples.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pi sub start expression less than sign attribute list greater than sign end expression left parenthesis R right parenthesis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158685743"/>
                  </a:ext>
                </a:extLst>
              </a:tr>
              <a:tr h="515349">
                <a:tc>
                  <a:txBody>
                    <a:bodyPr/>
                    <a:lstStyle/>
                    <a:p>
                      <a:r>
                        <a:rPr lang="en-US" dirty="0" smtClean="0">
                          <a:solidFill>
                            <a:schemeClr val="tx1"/>
                          </a:solidFill>
                        </a:rPr>
                        <a:t>THETA JOIN </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solidFill>
                            <a:schemeClr val="tx1"/>
                          </a:solidFill>
                        </a:rPr>
                        <a:t>Produces all combinations of tuples from R</a:t>
                      </a:r>
                      <a:r>
                        <a:rPr lang="en-US" baseline="-25000" dirty="0" smtClean="0">
                          <a:solidFill>
                            <a:schemeClr val="tx1"/>
                          </a:solidFill>
                        </a:rPr>
                        <a:t>1</a:t>
                      </a:r>
                      <a:r>
                        <a:rPr lang="en-US" dirty="0" smtClean="0">
                          <a:solidFill>
                            <a:schemeClr val="tx1"/>
                          </a:solidFill>
                        </a:rPr>
                        <a:t> and R</a:t>
                      </a:r>
                      <a:r>
                        <a:rPr lang="en-US" baseline="-25000" dirty="0" smtClean="0">
                          <a:solidFill>
                            <a:schemeClr val="tx1"/>
                          </a:solidFill>
                        </a:rPr>
                        <a:t>2</a:t>
                      </a:r>
                      <a:r>
                        <a:rPr lang="en-US" dirty="0" smtClean="0">
                          <a:solidFill>
                            <a:schemeClr val="tx1"/>
                          </a:solidFill>
                        </a:rPr>
                        <a:t> that satisfy the join condition.</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sz="800" dirty="0" smtClean="0">
                          <a:solidFill>
                            <a:schemeClr val="bg1"/>
                          </a:solidFill>
                        </a:rPr>
                        <a:t>R sub 1 join start expression less than sign join condition greater than sign end expression R sub 2</a:t>
                      </a:r>
                      <a:endParaRPr lang="en-US" sz="8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937594734"/>
                  </a:ext>
                </a:extLst>
              </a:tr>
              <a:tr h="665659">
                <a:tc>
                  <a:txBody>
                    <a:bodyPr/>
                    <a:lstStyle/>
                    <a:p>
                      <a:r>
                        <a:rPr lang="en-US" dirty="0" smtClean="0">
                          <a:solidFill>
                            <a:schemeClr val="tx1"/>
                          </a:solidFill>
                        </a:rPr>
                        <a:t>EQUIJOIN</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dirty="0" smtClean="0">
                          <a:solidFill>
                            <a:schemeClr val="tx1"/>
                          </a:solidFill>
                        </a:rPr>
                        <a:t>Produces all the combinations of tuples from R</a:t>
                      </a:r>
                      <a:r>
                        <a:rPr lang="en-US" baseline="-25000" dirty="0" smtClean="0">
                          <a:solidFill>
                            <a:schemeClr val="tx1"/>
                          </a:solidFill>
                        </a:rPr>
                        <a:t>1</a:t>
                      </a:r>
                      <a:r>
                        <a:rPr lang="en-US" dirty="0" smtClean="0">
                          <a:solidFill>
                            <a:schemeClr val="tx1"/>
                          </a:solidFill>
                        </a:rPr>
                        <a:t> and R</a:t>
                      </a:r>
                      <a:r>
                        <a:rPr lang="en-US" baseline="-25000" dirty="0" smtClean="0">
                          <a:solidFill>
                            <a:schemeClr val="tx1"/>
                          </a:solidFill>
                        </a:rPr>
                        <a:t>2</a:t>
                      </a:r>
                      <a:r>
                        <a:rPr lang="en-US" dirty="0" smtClean="0">
                          <a:solidFill>
                            <a:schemeClr val="tx1"/>
                          </a:solidFill>
                        </a:rPr>
                        <a:t> that satisfy a join condition with only equality comparisons.</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R sub 1 join start expression less than sign join condition greater than sign end expression R sub 2 OR R sub 1 join sub start expression  left parenthesis less than sign join attributes 1 greater than sign right parenthesis comma left parenthesis less than sign join attributes 2 greater than sign right parenthesis end expression R sub 2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381521813"/>
                  </a:ext>
                </a:extLst>
              </a:tr>
              <a:tr h="966279">
                <a:tc>
                  <a:txBody>
                    <a:bodyPr/>
                    <a:lstStyle/>
                    <a:p>
                      <a:r>
                        <a:rPr lang="en-US" dirty="0" smtClean="0">
                          <a:solidFill>
                            <a:schemeClr val="tx1"/>
                          </a:solidFill>
                        </a:rPr>
                        <a:t>NATURAL JOIN </a:t>
                      </a:r>
                      <a:endParaRPr lang="en-US" dirty="0">
                        <a:solidFill>
                          <a:schemeClr val="tx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smtClean="0">
                          <a:solidFill>
                            <a:schemeClr val="tx1"/>
                          </a:solidFill>
                        </a:rPr>
                        <a:t>Same as EQUIJOIN except that the join attributes of R</a:t>
                      </a:r>
                      <a:r>
                        <a:rPr lang="en-US" baseline="-25000" dirty="0" smtClean="0">
                          <a:solidFill>
                            <a:schemeClr val="tx1"/>
                          </a:solidFill>
                        </a:rPr>
                        <a:t>2</a:t>
                      </a:r>
                      <a:r>
                        <a:rPr lang="en-US" dirty="0" smtClean="0">
                          <a:solidFill>
                            <a:schemeClr val="tx1"/>
                          </a:solidFill>
                        </a:rPr>
                        <a:t> are not included in the resulting relation; if the join attributes have the same names, they do not have to be specified at all.</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dirty="0" smtClean="0">
                          <a:solidFill>
                            <a:schemeClr val="bg1"/>
                          </a:solidFill>
                        </a:rPr>
                        <a:t>R sub 1 asterisk start expression less than sign join condition greater than sign end expression R sub 2 comma OR R sub 1 asterisk sub start expression left parenthesis less that sign join attributes 1 greater than sign right parenthesis comma left parenthesis less than sign join attributes 2 greater than sign right parenthesis comma R sub 2 OR R sub 1 asterisk R sub 2.</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887678"/>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2513531313"/>
              </p:ext>
            </p:extLst>
          </p:nvPr>
        </p:nvGraphicFramePr>
        <p:xfrm>
          <a:off x="6063554" y="1916335"/>
          <a:ext cx="1803400" cy="373063"/>
        </p:xfrm>
        <a:graphic>
          <a:graphicData uri="http://schemas.openxmlformats.org/presentationml/2006/ole">
            <mc:AlternateContent xmlns:mc="http://schemas.openxmlformats.org/markup-compatibility/2006">
              <mc:Choice xmlns:v="urn:schemas-microsoft-com:vml" Requires="v">
                <p:oleObj spid="_x0000_s86086" name="Equation" r:id="rId4" imgW="1231560" imgH="253800" progId="Equation.DSMT4">
                  <p:embed/>
                </p:oleObj>
              </mc:Choice>
              <mc:Fallback>
                <p:oleObj name="Equation" r:id="rId4" imgW="1231560" imgH="253800" progId="Equation.DSMT4">
                  <p:embed/>
                  <p:pic>
                    <p:nvPicPr>
                      <p:cNvPr id="5" name="Object 4"/>
                      <p:cNvPicPr/>
                      <p:nvPr/>
                    </p:nvPicPr>
                    <p:blipFill>
                      <a:blip r:embed="rId5"/>
                      <a:stretch>
                        <a:fillRect/>
                      </a:stretch>
                    </p:blipFill>
                    <p:spPr>
                      <a:xfrm>
                        <a:off x="6063554" y="1916335"/>
                        <a:ext cx="1803400" cy="373063"/>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875450580"/>
              </p:ext>
            </p:extLst>
          </p:nvPr>
        </p:nvGraphicFramePr>
        <p:xfrm>
          <a:off x="6193514" y="2650217"/>
          <a:ext cx="1393825" cy="373063"/>
        </p:xfrm>
        <a:graphic>
          <a:graphicData uri="http://schemas.openxmlformats.org/presentationml/2006/ole">
            <mc:AlternateContent xmlns:mc="http://schemas.openxmlformats.org/markup-compatibility/2006">
              <mc:Choice xmlns:v="urn:schemas-microsoft-com:vml" Requires="v">
                <p:oleObj spid="_x0000_s86087" name="Equation" r:id="rId6" imgW="952200" imgH="253800" progId="Equation.DSMT4">
                  <p:embed/>
                </p:oleObj>
              </mc:Choice>
              <mc:Fallback>
                <p:oleObj name="Equation" r:id="rId6" imgW="952200" imgH="253800" progId="Equation.DSMT4">
                  <p:embed/>
                  <p:pic>
                    <p:nvPicPr>
                      <p:cNvPr id="6" name="Object 5"/>
                      <p:cNvPicPr/>
                      <p:nvPr/>
                    </p:nvPicPr>
                    <p:blipFill>
                      <a:blip r:embed="rId7"/>
                      <a:stretch>
                        <a:fillRect/>
                      </a:stretch>
                    </p:blipFill>
                    <p:spPr>
                      <a:xfrm>
                        <a:off x="6193514" y="2650217"/>
                        <a:ext cx="1393825" cy="373063"/>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4147679045"/>
              </p:ext>
            </p:extLst>
          </p:nvPr>
        </p:nvGraphicFramePr>
        <p:xfrm>
          <a:off x="6118671" y="3378880"/>
          <a:ext cx="1730375" cy="354012"/>
        </p:xfrm>
        <a:graphic>
          <a:graphicData uri="http://schemas.openxmlformats.org/presentationml/2006/ole">
            <mc:AlternateContent xmlns:mc="http://schemas.openxmlformats.org/markup-compatibility/2006">
              <mc:Choice xmlns:v="urn:schemas-microsoft-com:vml" Requires="v">
                <p:oleObj spid="_x0000_s86088" name="Equation" r:id="rId8" imgW="1180800" imgH="241200" progId="Equation.DSMT4">
                  <p:embed/>
                </p:oleObj>
              </mc:Choice>
              <mc:Fallback>
                <p:oleObj name="Equation" r:id="rId8" imgW="1180800" imgH="241200" progId="Equation.DSMT4">
                  <p:embed/>
                  <p:pic>
                    <p:nvPicPr>
                      <p:cNvPr id="7" name="Object 6"/>
                      <p:cNvPicPr/>
                      <p:nvPr/>
                    </p:nvPicPr>
                    <p:blipFill>
                      <a:blip r:embed="rId9"/>
                      <a:stretch>
                        <a:fillRect/>
                      </a:stretch>
                    </p:blipFill>
                    <p:spPr>
                      <a:xfrm>
                        <a:off x="6118671" y="3378880"/>
                        <a:ext cx="1730375" cy="354012"/>
                      </a:xfrm>
                      <a:prstGeom prst="rect">
                        <a:avLst/>
                      </a:prstGeom>
                    </p:spPr>
                  </p:pic>
                </p:oleObj>
              </mc:Fallback>
            </mc:AlternateContent>
          </a:graphicData>
        </a:graphic>
      </p:graphicFrame>
      <p:graphicFrame>
        <p:nvGraphicFramePr>
          <p:cNvPr id="13" name="Object 12"/>
          <p:cNvGraphicFramePr>
            <a:graphicFrameLocks noChangeAspect="1"/>
          </p:cNvGraphicFramePr>
          <p:nvPr>
            <p:extLst>
              <p:ext uri="{D42A27DB-BD31-4B8C-83A1-F6EECF244321}">
                <p14:modId xmlns:p14="http://schemas.microsoft.com/office/powerpoint/2010/main" val="324677485"/>
              </p:ext>
            </p:extLst>
          </p:nvPr>
        </p:nvGraphicFramePr>
        <p:xfrm>
          <a:off x="6064030" y="4106860"/>
          <a:ext cx="2446337" cy="569912"/>
        </p:xfrm>
        <a:graphic>
          <a:graphicData uri="http://schemas.openxmlformats.org/presentationml/2006/ole">
            <mc:AlternateContent xmlns:mc="http://schemas.openxmlformats.org/markup-compatibility/2006">
              <mc:Choice xmlns:v="urn:schemas-microsoft-com:vml" Requires="v">
                <p:oleObj spid="_x0000_s86089" name="Equation" r:id="rId10" imgW="2184120" imgH="507960" progId="Equation.DSMT4">
                  <p:embed/>
                </p:oleObj>
              </mc:Choice>
              <mc:Fallback>
                <p:oleObj name="Equation" r:id="rId10" imgW="2184120" imgH="507960" progId="Equation.DSMT4">
                  <p:embed/>
                  <p:pic>
                    <p:nvPicPr>
                      <p:cNvPr id="13" name="Object 12"/>
                      <p:cNvPicPr/>
                      <p:nvPr/>
                    </p:nvPicPr>
                    <p:blipFill>
                      <a:blip r:embed="rId11"/>
                      <a:stretch>
                        <a:fillRect/>
                      </a:stretch>
                    </p:blipFill>
                    <p:spPr>
                      <a:xfrm>
                        <a:off x="6064030" y="4106860"/>
                        <a:ext cx="2446337" cy="569912"/>
                      </a:xfrm>
                      <a:prstGeom prst="rect">
                        <a:avLst/>
                      </a:prstGeom>
                    </p:spPr>
                  </p:pic>
                </p:oleObj>
              </mc:Fallback>
            </mc:AlternateContent>
          </a:graphicData>
        </a:graphic>
      </p:graphicFrame>
      <p:graphicFrame>
        <p:nvGraphicFramePr>
          <p:cNvPr id="24" name="Object 23"/>
          <p:cNvGraphicFramePr>
            <a:graphicFrameLocks noChangeAspect="1"/>
          </p:cNvGraphicFramePr>
          <p:nvPr>
            <p:extLst>
              <p:ext uri="{D42A27DB-BD31-4B8C-83A1-F6EECF244321}">
                <p14:modId xmlns:p14="http://schemas.microsoft.com/office/powerpoint/2010/main" val="2126130855"/>
              </p:ext>
            </p:extLst>
          </p:nvPr>
        </p:nvGraphicFramePr>
        <p:xfrm>
          <a:off x="6145660" y="5030895"/>
          <a:ext cx="2119312" cy="842963"/>
        </p:xfrm>
        <a:graphic>
          <a:graphicData uri="http://schemas.openxmlformats.org/presentationml/2006/ole">
            <mc:AlternateContent xmlns:mc="http://schemas.openxmlformats.org/markup-compatibility/2006">
              <mc:Choice xmlns:v="urn:schemas-microsoft-com:vml" Requires="v">
                <p:oleObj spid="_x0000_s86090" name="Equation" r:id="rId12" imgW="1892160" imgH="749160" progId="Equation.DSMT4">
                  <p:embed/>
                </p:oleObj>
              </mc:Choice>
              <mc:Fallback>
                <p:oleObj name="Equation" r:id="rId12" imgW="1892160" imgH="749160" progId="Equation.DSMT4">
                  <p:embed/>
                  <p:pic>
                    <p:nvPicPr>
                      <p:cNvPr id="24" name="Object 23"/>
                      <p:cNvPicPr/>
                      <p:nvPr/>
                    </p:nvPicPr>
                    <p:blipFill>
                      <a:blip r:embed="rId13"/>
                      <a:stretch>
                        <a:fillRect/>
                      </a:stretch>
                    </p:blipFill>
                    <p:spPr>
                      <a:xfrm>
                        <a:off x="6145660" y="5030895"/>
                        <a:ext cx="2119312" cy="842963"/>
                      </a:xfrm>
                      <a:prstGeom prst="rect">
                        <a:avLst/>
                      </a:prstGeom>
                    </p:spPr>
                  </p:pic>
                </p:oleObj>
              </mc:Fallback>
            </mc:AlternateContent>
          </a:graphicData>
        </a:graphic>
      </p:graphicFrame>
    </p:spTree>
    <p:extLst>
      <p:ext uri="{BB962C8B-B14F-4D97-AF65-F5344CB8AC3E}">
        <p14:creationId xmlns:p14="http://schemas.microsoft.com/office/powerpoint/2010/main" val="136088016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28432" cy="1097279"/>
          </a:xfrm>
        </p:spPr>
        <p:txBody>
          <a:bodyPr/>
          <a:lstStyle/>
          <a:p>
            <a:r>
              <a:rPr lang="en-US" altLang="en-US" dirty="0">
                <a:latin typeface="Times New Roman" panose="02020603050405020304" pitchFamily="18" charset="0"/>
                <a:cs typeface="Times New Roman" panose="02020603050405020304" pitchFamily="18" charset="0"/>
              </a:rPr>
              <a:t>Table 8.1 Operations of Relational Algebra </a:t>
            </a:r>
            <a:r>
              <a:rPr lang="en-US" altLang="en-US" sz="2000" b="0" dirty="0" smtClean="0">
                <a:latin typeface="Times New Roman" panose="02020603050405020304" pitchFamily="18" charset="0"/>
                <a:cs typeface="Times New Roman" panose="02020603050405020304" pitchFamily="18" charset="0"/>
              </a:rPr>
              <a:t>(2 </a:t>
            </a:r>
            <a:r>
              <a:rPr lang="en-US" altLang="en-US" sz="2000" b="0" dirty="0">
                <a:latin typeface="Times New Roman" panose="02020603050405020304" pitchFamily="18" charset="0"/>
                <a:cs typeface="Times New Roman" panose="02020603050405020304" pitchFamily="18" charset="0"/>
              </a:rPr>
              <a:t>of 2)</a:t>
            </a:r>
            <a:endParaRPr lang="en-US" dirty="0">
              <a:latin typeface="Times New Roman" panose="02020603050405020304" pitchFamily="18" charset="0"/>
              <a:cs typeface="Times New Roman" panose="02020603050405020304" pitchFamily="18" charset="0"/>
            </a:endParaRPr>
          </a:p>
        </p:txBody>
      </p:sp>
      <p:graphicFrame>
        <p:nvGraphicFramePr>
          <p:cNvPr id="4" name="Table 3"/>
          <p:cNvGraphicFramePr>
            <a:graphicFrameLocks noGrp="1"/>
          </p:cNvGraphicFramePr>
          <p:nvPr>
            <p:extLst>
              <p:ext uri="{D42A27DB-BD31-4B8C-83A1-F6EECF244321}">
                <p14:modId xmlns:p14="http://schemas.microsoft.com/office/powerpoint/2010/main" val="1542309082"/>
              </p:ext>
            </p:extLst>
          </p:nvPr>
        </p:nvGraphicFramePr>
        <p:xfrm>
          <a:off x="457200" y="1522715"/>
          <a:ext cx="8229600" cy="4053840"/>
        </p:xfrm>
        <a:graphic>
          <a:graphicData uri="http://schemas.openxmlformats.org/drawingml/2006/table">
            <a:tbl>
              <a:tblPr firstRow="1" bandRow="1">
                <a:tableStyleId>{5940675A-B579-460E-94D1-54222C63F5DA}</a:tableStyleId>
              </a:tblPr>
              <a:tblGrid>
                <a:gridCol w="2743200">
                  <a:extLst>
                    <a:ext uri="{9D8B030D-6E8A-4147-A177-3AD203B41FA5}">
                      <a16:colId xmlns:a16="http://schemas.microsoft.com/office/drawing/2014/main" val="2828698296"/>
                    </a:ext>
                  </a:extLst>
                </a:gridCol>
                <a:gridCol w="2743200">
                  <a:extLst>
                    <a:ext uri="{9D8B030D-6E8A-4147-A177-3AD203B41FA5}">
                      <a16:colId xmlns:a16="http://schemas.microsoft.com/office/drawing/2014/main" val="1702279631"/>
                    </a:ext>
                  </a:extLst>
                </a:gridCol>
                <a:gridCol w="2743200">
                  <a:extLst>
                    <a:ext uri="{9D8B030D-6E8A-4147-A177-3AD203B41FA5}">
                      <a16:colId xmlns:a16="http://schemas.microsoft.com/office/drawing/2014/main" val="3739769200"/>
                    </a:ext>
                  </a:extLst>
                </a:gridCol>
              </a:tblGrid>
              <a:tr h="210230">
                <a:tc>
                  <a:txBody>
                    <a:bodyPr/>
                    <a:lstStyle/>
                    <a:p>
                      <a:r>
                        <a:rPr lang="en-US" sz="1400" b="1" dirty="0" smtClean="0"/>
                        <a:t>Operation</a:t>
                      </a:r>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b="1" dirty="0" smtClean="0"/>
                        <a:t>Purpose </a:t>
                      </a:r>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sz="1400" b="1" dirty="0" smtClean="0"/>
                        <a:t>Notation </a:t>
                      </a:r>
                      <a:endParaRPr lang="en-US" sz="1400" b="1"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549655934"/>
                  </a:ext>
                </a:extLst>
              </a:tr>
              <a:tr h="817714">
                <a:tc>
                  <a:txBody>
                    <a:bodyPr/>
                    <a:lstStyle/>
                    <a:p>
                      <a:r>
                        <a:rPr lang="en-US" sz="1200" dirty="0" smtClean="0"/>
                        <a:t>UNION </a:t>
                      </a: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sz="1200" dirty="0" smtClean="0"/>
                        <a:t>Produces a relation that includes all the tuples in R</a:t>
                      </a:r>
                      <a:r>
                        <a:rPr lang="en-US" sz="1200" baseline="-25000" dirty="0" smtClean="0"/>
                        <a:t>1</a:t>
                      </a:r>
                      <a:r>
                        <a:rPr lang="en-US" sz="1200" dirty="0" smtClean="0"/>
                        <a:t> or R</a:t>
                      </a:r>
                      <a:r>
                        <a:rPr lang="en-US" sz="1200" baseline="-25000" dirty="0" smtClean="0"/>
                        <a:t>2</a:t>
                      </a:r>
                      <a:r>
                        <a:rPr lang="en-US" sz="1200" dirty="0" smtClean="0"/>
                        <a:t> or both R</a:t>
                      </a:r>
                      <a:r>
                        <a:rPr lang="en-US" sz="1200" baseline="-25000" dirty="0" smtClean="0"/>
                        <a:t>1</a:t>
                      </a:r>
                      <a:r>
                        <a:rPr lang="en-US" sz="1200" dirty="0" smtClean="0"/>
                        <a:t> and R</a:t>
                      </a:r>
                      <a:r>
                        <a:rPr lang="en-US" sz="1200" baseline="-25000" dirty="0" smtClean="0"/>
                        <a:t>2</a:t>
                      </a:r>
                      <a:r>
                        <a:rPr lang="en-US" sz="1200" dirty="0" smtClean="0"/>
                        <a:t>; R</a:t>
                      </a:r>
                      <a:r>
                        <a:rPr lang="en-US" sz="1200" baseline="-25000" dirty="0" smtClean="0"/>
                        <a:t>1</a:t>
                      </a:r>
                      <a:r>
                        <a:rPr lang="en-US" sz="1200" dirty="0" smtClean="0"/>
                        <a:t> and R</a:t>
                      </a:r>
                      <a:r>
                        <a:rPr lang="en-US" sz="1200" baseline="-25000" dirty="0" smtClean="0"/>
                        <a:t>2</a:t>
                      </a:r>
                      <a:r>
                        <a:rPr lang="en-US" sz="1200" dirty="0" smtClean="0"/>
                        <a:t> must be union compatible.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pt-BR" sz="1200" baseline="-25000" dirty="0" smtClean="0">
                          <a:solidFill>
                            <a:schemeClr val="bg1"/>
                          </a:solidFill>
                        </a:rPr>
                        <a:t>R sub 1 union R sub 2</a:t>
                      </a:r>
                      <a:endParaRPr lang="en-US" sz="1200" baseline="-25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276445840"/>
                  </a:ext>
                </a:extLst>
              </a:tr>
              <a:tr h="490537">
                <a:tc>
                  <a:txBody>
                    <a:bodyPr/>
                    <a:lstStyle/>
                    <a:p>
                      <a:r>
                        <a:rPr lang="en-US" sz="1200" dirty="0" smtClean="0"/>
                        <a:t>INTERSECTION </a:t>
                      </a: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sz="1200" dirty="0" smtClean="0"/>
                        <a:t>Produces a relation that includes all the tuples in both R</a:t>
                      </a:r>
                      <a:r>
                        <a:rPr lang="en-US" sz="1200" baseline="-25000" dirty="0" smtClean="0"/>
                        <a:t>1</a:t>
                      </a:r>
                      <a:r>
                        <a:rPr lang="en-US" sz="1200" dirty="0" smtClean="0"/>
                        <a:t> and R</a:t>
                      </a:r>
                      <a:r>
                        <a:rPr lang="en-US" sz="1200" baseline="-25000" dirty="0" smtClean="0"/>
                        <a:t>2</a:t>
                      </a:r>
                      <a:r>
                        <a:rPr lang="en-US" sz="1200" dirty="0" smtClean="0"/>
                        <a:t>; R</a:t>
                      </a:r>
                      <a:r>
                        <a:rPr lang="en-US" sz="1200" baseline="-25000" dirty="0" smtClean="0"/>
                        <a:t>1</a:t>
                      </a:r>
                      <a:r>
                        <a:rPr lang="en-US" sz="1200" dirty="0" smtClean="0"/>
                        <a:t> and R</a:t>
                      </a:r>
                      <a:r>
                        <a:rPr lang="en-US" sz="1200" baseline="-25000" dirty="0" smtClean="0"/>
                        <a:t>2</a:t>
                      </a:r>
                      <a:r>
                        <a:rPr lang="en-US" sz="1200" dirty="0" smtClean="0"/>
                        <a:t> must be union compatible.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aseline="-25000" dirty="0" smtClean="0">
                          <a:solidFill>
                            <a:schemeClr val="bg1"/>
                          </a:solidFill>
                        </a:rPr>
                        <a:t>R sub 1 inter section R sub 2</a:t>
                      </a:r>
                      <a:endParaRPr lang="en-US" sz="1200" baseline="-250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4158685743"/>
                  </a:ext>
                </a:extLst>
              </a:tr>
              <a:tr h="630691">
                <a:tc>
                  <a:txBody>
                    <a:bodyPr/>
                    <a:lstStyle/>
                    <a:p>
                      <a:r>
                        <a:rPr lang="en-US" sz="1200" dirty="0" smtClean="0"/>
                        <a:t>DIFFERENCE </a:t>
                      </a: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Produces a relation that includes all the tuples in R</a:t>
                      </a:r>
                      <a:r>
                        <a:rPr lang="en-US" sz="1200" baseline="-25000" dirty="0" smtClean="0"/>
                        <a:t>1 </a:t>
                      </a:r>
                      <a:r>
                        <a:rPr lang="en-US" sz="1200" dirty="0" smtClean="0"/>
                        <a:t>that are not in R</a:t>
                      </a:r>
                      <a:r>
                        <a:rPr lang="en-US" sz="1200" baseline="-25000" dirty="0" smtClean="0"/>
                        <a:t>2</a:t>
                      </a:r>
                      <a:r>
                        <a:rPr lang="en-US" sz="1200" dirty="0" smtClean="0"/>
                        <a:t>; R</a:t>
                      </a:r>
                      <a:r>
                        <a:rPr lang="en-US" sz="1200" baseline="-25000" dirty="0" smtClean="0"/>
                        <a:t>1</a:t>
                      </a:r>
                      <a:r>
                        <a:rPr lang="en-US" sz="1200" dirty="0" smtClean="0"/>
                        <a:t> and R</a:t>
                      </a:r>
                      <a:r>
                        <a:rPr lang="en-US" sz="1200" baseline="-25000" dirty="0" smtClean="0"/>
                        <a:t>2 </a:t>
                      </a:r>
                      <a:r>
                        <a:rPr lang="en-US" sz="1200" dirty="0" smtClean="0"/>
                        <a:t>must be union compatible.</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pt-BR" sz="1200" baseline="-25000" dirty="0" smtClean="0">
                          <a:solidFill>
                            <a:schemeClr val="bg1"/>
                          </a:solidFill>
                        </a:rPr>
                        <a:t>R sub 1 minus R sub 2</a:t>
                      </a:r>
                      <a:endParaRPr lang="en-US" sz="1200" baseline="-250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3937594734"/>
                  </a:ext>
                </a:extLst>
              </a:tr>
              <a:tr h="630691">
                <a:tc>
                  <a:txBody>
                    <a:bodyPr/>
                    <a:lstStyle/>
                    <a:p>
                      <a:r>
                        <a:rPr lang="en-US" sz="1200" dirty="0" smtClean="0"/>
                        <a:t>CARTESIAN PRODUCT </a:t>
                      </a: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r>
                        <a:rPr lang="en-US" sz="1200" dirty="0" smtClean="0"/>
                        <a:t>Produces a relation that has the attributes of R</a:t>
                      </a:r>
                      <a:r>
                        <a:rPr lang="en-US" sz="1200" baseline="-25000" dirty="0" smtClean="0"/>
                        <a:t>1</a:t>
                      </a:r>
                      <a:r>
                        <a:rPr lang="en-US" sz="1200" dirty="0" smtClean="0"/>
                        <a:t> and R</a:t>
                      </a:r>
                      <a:r>
                        <a:rPr lang="en-US" sz="1200" baseline="-25000" dirty="0" smtClean="0"/>
                        <a:t>2</a:t>
                      </a:r>
                      <a:r>
                        <a:rPr lang="en-US" sz="1200" dirty="0" smtClean="0"/>
                        <a:t> and includes as tuples all possible combinations of tuples from R</a:t>
                      </a:r>
                      <a:r>
                        <a:rPr lang="en-US" sz="1200" baseline="-25000" dirty="0" smtClean="0"/>
                        <a:t>1</a:t>
                      </a:r>
                      <a:r>
                        <a:rPr lang="en-US" sz="1200" dirty="0" smtClean="0"/>
                        <a:t> and R</a:t>
                      </a:r>
                      <a:r>
                        <a:rPr lang="en-US" sz="1200" baseline="-25000" dirty="0" smtClean="0"/>
                        <a:t>2</a:t>
                      </a:r>
                      <a:r>
                        <a:rPr lang="en-US" sz="1200" dirty="0" smtClean="0"/>
                        <a:t>.</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pt-BR" sz="1200" baseline="-25000" dirty="0" smtClean="0">
                          <a:solidFill>
                            <a:schemeClr val="bg1"/>
                          </a:solidFill>
                        </a:rPr>
                        <a:t>R sub 1 times R sub 2</a:t>
                      </a:r>
                      <a:endParaRPr lang="en-US" sz="1200" baseline="-25000" dirty="0" smtClean="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tcPr>
                </a:tc>
                <a:extLst>
                  <a:ext uri="{0D108BD9-81ED-4DB2-BD59-A6C34878D82A}">
                    <a16:rowId xmlns:a16="http://schemas.microsoft.com/office/drawing/2014/main" val="1381521813"/>
                  </a:ext>
                </a:extLst>
              </a:tr>
              <a:tr h="770844">
                <a:tc>
                  <a:txBody>
                    <a:bodyPr/>
                    <a:lstStyle/>
                    <a:p>
                      <a:r>
                        <a:rPr lang="en-US" sz="1200" dirty="0" smtClean="0"/>
                        <a:t>DIVISION </a:t>
                      </a:r>
                      <a:endParaRPr lang="en-US" sz="12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sz="1200" dirty="0" smtClean="0"/>
                        <a:t>Produces a relation R(X) that includes all tuples t[X] in R</a:t>
                      </a:r>
                      <a:r>
                        <a:rPr lang="en-US" sz="1200" baseline="-25000" dirty="0" smtClean="0"/>
                        <a:t>1</a:t>
                      </a:r>
                      <a:r>
                        <a:rPr lang="en-US" sz="1200" dirty="0" smtClean="0"/>
                        <a:t>(Z) that appear in R</a:t>
                      </a:r>
                      <a:r>
                        <a:rPr lang="en-US" sz="1200" baseline="-25000" dirty="0" smtClean="0"/>
                        <a:t>1</a:t>
                      </a:r>
                      <a:r>
                        <a:rPr lang="en-US" sz="1200" dirty="0" smtClean="0"/>
                        <a:t> in combination with every tuple from R</a:t>
                      </a:r>
                      <a:r>
                        <a:rPr lang="en-US" sz="1200" baseline="-25000" dirty="0" smtClean="0"/>
                        <a:t>2</a:t>
                      </a:r>
                      <a:r>
                        <a:rPr lang="en-US" sz="1200" dirty="0" smtClean="0"/>
                        <a:t>(Y), where Z = X ∪ Y.</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000" dirty="0" smtClean="0">
                          <a:solidFill>
                            <a:schemeClr val="bg1"/>
                          </a:solidFill>
                        </a:rPr>
                        <a:t>R sub1 left parenthesis Z right parenthesis divided R sub2 left parenthesis Y right parenthesis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89887678"/>
                  </a:ext>
                </a:extLst>
              </a:tr>
            </a:tbl>
          </a:graphicData>
        </a:graphic>
      </p:graphicFrame>
      <p:graphicFrame>
        <p:nvGraphicFramePr>
          <p:cNvPr id="3" name="Object 2"/>
          <p:cNvGraphicFramePr>
            <a:graphicFrameLocks noChangeAspect="1"/>
          </p:cNvGraphicFramePr>
          <p:nvPr>
            <p:extLst>
              <p:ext uri="{D42A27DB-BD31-4B8C-83A1-F6EECF244321}">
                <p14:modId xmlns:p14="http://schemas.microsoft.com/office/powerpoint/2010/main" val="3543141139"/>
              </p:ext>
            </p:extLst>
          </p:nvPr>
        </p:nvGraphicFramePr>
        <p:xfrm>
          <a:off x="6239780" y="1939715"/>
          <a:ext cx="758825" cy="333375"/>
        </p:xfrm>
        <a:graphic>
          <a:graphicData uri="http://schemas.openxmlformats.org/presentationml/2006/ole">
            <mc:AlternateContent xmlns:mc="http://schemas.openxmlformats.org/markup-compatibility/2006">
              <mc:Choice xmlns:v="urn:schemas-microsoft-com:vml" Requires="v">
                <p:oleObj spid="_x0000_s80425" name="Equation" r:id="rId3" imgW="520560" imgH="228600" progId="Equation.DSMT4">
                  <p:embed/>
                </p:oleObj>
              </mc:Choice>
              <mc:Fallback>
                <p:oleObj name="Equation" r:id="rId3" imgW="520560" imgH="228600" progId="Equation.DSMT4">
                  <p:embed/>
                  <p:pic>
                    <p:nvPicPr>
                      <p:cNvPr id="0" name=""/>
                      <p:cNvPicPr/>
                      <p:nvPr/>
                    </p:nvPicPr>
                    <p:blipFill>
                      <a:blip r:embed="rId4"/>
                      <a:stretch>
                        <a:fillRect/>
                      </a:stretch>
                    </p:blipFill>
                    <p:spPr>
                      <a:xfrm>
                        <a:off x="6239780" y="1939715"/>
                        <a:ext cx="758825" cy="333375"/>
                      </a:xfrm>
                      <a:prstGeom prst="rect">
                        <a:avLst/>
                      </a:prstGeom>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473418384"/>
              </p:ext>
            </p:extLst>
          </p:nvPr>
        </p:nvGraphicFramePr>
        <p:xfrm>
          <a:off x="6219127" y="2742925"/>
          <a:ext cx="695325" cy="306387"/>
        </p:xfrm>
        <a:graphic>
          <a:graphicData uri="http://schemas.openxmlformats.org/presentationml/2006/ole">
            <mc:AlternateContent xmlns:mc="http://schemas.openxmlformats.org/markup-compatibility/2006">
              <mc:Choice xmlns:v="urn:schemas-microsoft-com:vml" Requires="v">
                <p:oleObj spid="_x0000_s80426" name="Equation" r:id="rId5" imgW="520560" imgH="228600" progId="Equation.DSMT4">
                  <p:embed/>
                </p:oleObj>
              </mc:Choice>
              <mc:Fallback>
                <p:oleObj name="Equation" r:id="rId5" imgW="520560" imgH="228600" progId="Equation.DSMT4">
                  <p:embed/>
                  <p:pic>
                    <p:nvPicPr>
                      <p:cNvPr id="0" name=""/>
                      <p:cNvPicPr/>
                      <p:nvPr/>
                    </p:nvPicPr>
                    <p:blipFill>
                      <a:blip r:embed="rId6"/>
                      <a:stretch>
                        <a:fillRect/>
                      </a:stretch>
                    </p:blipFill>
                    <p:spPr>
                      <a:xfrm>
                        <a:off x="6219127" y="2742925"/>
                        <a:ext cx="695325" cy="306387"/>
                      </a:xfrm>
                      <a:prstGeom prst="rect">
                        <a:avLst/>
                      </a:prstGeom>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614420646"/>
              </p:ext>
            </p:extLst>
          </p:nvPr>
        </p:nvGraphicFramePr>
        <p:xfrm>
          <a:off x="6210607" y="3391571"/>
          <a:ext cx="686556" cy="316175"/>
        </p:xfrm>
        <a:graphic>
          <a:graphicData uri="http://schemas.openxmlformats.org/presentationml/2006/ole">
            <mc:AlternateContent xmlns:mc="http://schemas.openxmlformats.org/markup-compatibility/2006">
              <mc:Choice xmlns:v="urn:schemas-microsoft-com:vml" Requires="v">
                <p:oleObj spid="_x0000_s80427" name="Equation" r:id="rId7" imgW="495000" imgH="228600" progId="Equation.DSMT4">
                  <p:embed/>
                </p:oleObj>
              </mc:Choice>
              <mc:Fallback>
                <p:oleObj name="Equation" r:id="rId7" imgW="495000" imgH="228600" progId="Equation.DSMT4">
                  <p:embed/>
                  <p:pic>
                    <p:nvPicPr>
                      <p:cNvPr id="0" name=""/>
                      <p:cNvPicPr/>
                      <p:nvPr/>
                    </p:nvPicPr>
                    <p:blipFill>
                      <a:blip r:embed="rId8"/>
                      <a:stretch>
                        <a:fillRect/>
                      </a:stretch>
                    </p:blipFill>
                    <p:spPr>
                      <a:xfrm>
                        <a:off x="6210607" y="3391571"/>
                        <a:ext cx="686556" cy="316175"/>
                      </a:xfrm>
                      <a:prstGeom prst="rect">
                        <a:avLst/>
                      </a:prstGeom>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22023688"/>
              </p:ext>
            </p:extLst>
          </p:nvPr>
        </p:nvGraphicFramePr>
        <p:xfrm>
          <a:off x="6177948" y="4004973"/>
          <a:ext cx="727075" cy="327025"/>
        </p:xfrm>
        <a:graphic>
          <a:graphicData uri="http://schemas.openxmlformats.org/presentationml/2006/ole">
            <mc:AlternateContent xmlns:mc="http://schemas.openxmlformats.org/markup-compatibility/2006">
              <mc:Choice xmlns:v="urn:schemas-microsoft-com:vml" Requires="v">
                <p:oleObj spid="_x0000_s80428" name="Equation" r:id="rId9" imgW="507960" imgH="228600" progId="Equation.DSMT4">
                  <p:embed/>
                </p:oleObj>
              </mc:Choice>
              <mc:Fallback>
                <p:oleObj name="Equation" r:id="rId9" imgW="507960" imgH="228600" progId="Equation.DSMT4">
                  <p:embed/>
                  <p:pic>
                    <p:nvPicPr>
                      <p:cNvPr id="0" name=""/>
                      <p:cNvPicPr/>
                      <p:nvPr/>
                    </p:nvPicPr>
                    <p:blipFill>
                      <a:blip r:embed="rId10"/>
                      <a:stretch>
                        <a:fillRect/>
                      </a:stretch>
                    </p:blipFill>
                    <p:spPr>
                      <a:xfrm>
                        <a:off x="6177948" y="4004973"/>
                        <a:ext cx="727075" cy="327025"/>
                      </a:xfrm>
                      <a:prstGeom prst="rect">
                        <a:avLst/>
                      </a:prstGeom>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4206479789"/>
              </p:ext>
            </p:extLst>
          </p:nvPr>
        </p:nvGraphicFramePr>
        <p:xfrm>
          <a:off x="6161620" y="4862286"/>
          <a:ext cx="1301750" cy="327025"/>
        </p:xfrm>
        <a:graphic>
          <a:graphicData uri="http://schemas.openxmlformats.org/presentationml/2006/ole">
            <mc:AlternateContent xmlns:mc="http://schemas.openxmlformats.org/markup-compatibility/2006">
              <mc:Choice xmlns:v="urn:schemas-microsoft-com:vml" Requires="v">
                <p:oleObj spid="_x0000_s80429" name="Equation" r:id="rId11" imgW="1015920" imgH="253800" progId="Equation.DSMT4">
                  <p:embed/>
                </p:oleObj>
              </mc:Choice>
              <mc:Fallback>
                <p:oleObj name="Equation" r:id="rId11" imgW="1015920" imgH="253800" progId="Equation.DSMT4">
                  <p:embed/>
                  <p:pic>
                    <p:nvPicPr>
                      <p:cNvPr id="0" name=""/>
                      <p:cNvPicPr/>
                      <p:nvPr/>
                    </p:nvPicPr>
                    <p:blipFill>
                      <a:blip r:embed="rId12"/>
                      <a:stretch>
                        <a:fillRect/>
                      </a:stretch>
                    </p:blipFill>
                    <p:spPr>
                      <a:xfrm>
                        <a:off x="6161620" y="4862286"/>
                        <a:ext cx="1301750" cy="327025"/>
                      </a:xfrm>
                      <a:prstGeom prst="rect">
                        <a:avLst/>
                      </a:prstGeom>
                    </p:spPr>
                  </p:pic>
                </p:oleObj>
              </mc:Fallback>
            </mc:AlternateContent>
          </a:graphicData>
        </a:graphic>
      </p:graphicFrame>
    </p:spTree>
    <p:extLst>
      <p:ext uri="{BB962C8B-B14F-4D97-AF65-F5344CB8AC3E}">
        <p14:creationId xmlns:p14="http://schemas.microsoft.com/office/powerpoint/2010/main" val="12594019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Query Tree Notation</a:t>
            </a:r>
            <a:endParaRPr lang="en-US" dirty="0"/>
          </a:p>
        </p:txBody>
      </p:sp>
      <p:sp>
        <p:nvSpPr>
          <p:cNvPr id="3" name="Text Placeholder 2"/>
          <p:cNvSpPr>
            <a:spLocks noGrp="1"/>
          </p:cNvSpPr>
          <p:nvPr>
            <p:ph type="body" idx="1"/>
          </p:nvPr>
        </p:nvSpPr>
        <p:spPr>
          <a:xfrm>
            <a:off x="457200" y="1426032"/>
            <a:ext cx="8229600" cy="4931229"/>
          </a:xfrm>
        </p:spPr>
        <p:txBody>
          <a:bodyPr/>
          <a:lstStyle/>
          <a:p>
            <a:pPr eaLnBrk="1" hangingPunct="1"/>
            <a:r>
              <a:rPr lang="en-US" altLang="en-US" sz="2000" dirty="0">
                <a:latin typeface="+mn-lt"/>
              </a:rPr>
              <a:t>Query Tree</a:t>
            </a:r>
          </a:p>
          <a:p>
            <a:pPr lvl="1" eaLnBrk="1" hangingPunct="1"/>
            <a:r>
              <a:rPr lang="en-US" altLang="en-US" sz="2000" dirty="0">
                <a:latin typeface="+mn-lt"/>
              </a:rPr>
              <a:t>An internal data structure to represent a </a:t>
            </a:r>
            <a:r>
              <a:rPr lang="en-US" altLang="en-US" sz="2000" dirty="0" smtClean="0">
                <a:latin typeface="+mn-lt"/>
              </a:rPr>
              <a:t>query</a:t>
            </a:r>
            <a:endParaRPr lang="en-US" altLang="en-US" sz="2000" dirty="0">
              <a:latin typeface="+mn-lt"/>
            </a:endParaRPr>
          </a:p>
          <a:p>
            <a:pPr lvl="1" eaLnBrk="1" hangingPunct="1"/>
            <a:r>
              <a:rPr lang="en-US" altLang="en-US" sz="2000" dirty="0">
                <a:latin typeface="+mn-lt"/>
              </a:rPr>
              <a:t>Standard technique for estimating the work involved in executing the query, the generation of intermediate results, and the optimization of </a:t>
            </a:r>
            <a:r>
              <a:rPr lang="en-US" altLang="en-US" sz="2000" dirty="0" smtClean="0">
                <a:latin typeface="+mn-lt"/>
              </a:rPr>
              <a:t>execution</a:t>
            </a:r>
            <a:endParaRPr lang="en-US" altLang="en-US" sz="2000" dirty="0">
              <a:latin typeface="+mn-lt"/>
            </a:endParaRPr>
          </a:p>
          <a:p>
            <a:pPr lvl="1" eaLnBrk="1" hangingPunct="1"/>
            <a:r>
              <a:rPr lang="en-US" altLang="en-US" sz="2000" dirty="0">
                <a:latin typeface="+mn-lt"/>
              </a:rPr>
              <a:t>Nodes stand for operations like selection, projection, join, renaming, division, </a:t>
            </a:r>
            <a:r>
              <a:rPr lang="en-US" altLang="en-US" sz="2000" dirty="0" smtClean="0">
                <a:latin typeface="+mn-lt"/>
              </a:rPr>
              <a:t>….</a:t>
            </a:r>
            <a:endParaRPr lang="en-US" altLang="en-US" sz="2000" dirty="0">
              <a:latin typeface="+mn-lt"/>
            </a:endParaRPr>
          </a:p>
          <a:p>
            <a:pPr lvl="1" eaLnBrk="1" hangingPunct="1"/>
            <a:r>
              <a:rPr lang="en-US" altLang="en-US" sz="2000" dirty="0">
                <a:latin typeface="+mn-lt"/>
              </a:rPr>
              <a:t>Leaf nodes represent base relations</a:t>
            </a:r>
          </a:p>
          <a:p>
            <a:pPr lvl="1" eaLnBrk="1" hangingPunct="1"/>
            <a:r>
              <a:rPr lang="en-US" altLang="en-US" sz="2000" dirty="0">
                <a:latin typeface="+mn-lt"/>
              </a:rPr>
              <a:t>A tree gives a good visual feel of the complexity of the query and the operations involved</a:t>
            </a:r>
          </a:p>
          <a:p>
            <a:pPr lvl="1" eaLnBrk="1" hangingPunct="1"/>
            <a:r>
              <a:rPr lang="en-US" altLang="en-US" sz="2000" dirty="0">
                <a:latin typeface="+mn-lt"/>
              </a:rPr>
              <a:t>Algebraic Query Optimization consists of rewriting the query or modifying the query tree into an equivalent tree.</a:t>
            </a:r>
          </a:p>
          <a:p>
            <a:pPr lvl="1" eaLnBrk="1" hangingPunct="1">
              <a:lnSpc>
                <a:spcPct val="90000"/>
              </a:lnSpc>
              <a:buFont typeface="Wingdings" panose="05000000000000000000" pitchFamily="2" charset="2"/>
              <a:buNone/>
            </a:pPr>
            <a:r>
              <a:rPr lang="en-US" altLang="en-US" sz="2000" dirty="0">
                <a:latin typeface="+mn-lt"/>
              </a:rPr>
              <a:t>(see Chapter 15</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28675954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rPr>
              <a:t>Example of Query Tree</a:t>
            </a:r>
            <a:endParaRPr lang="en-US" dirty="0">
              <a:solidFill>
                <a:schemeClr val="tx2"/>
              </a:solidFill>
            </a:endParaRPr>
          </a:p>
        </p:txBody>
      </p:sp>
      <p:sp>
        <p:nvSpPr>
          <p:cNvPr id="3" name="Text Placeholder 2"/>
          <p:cNvSpPr>
            <a:spLocks noGrp="1"/>
          </p:cNvSpPr>
          <p:nvPr>
            <p:ph type="body" idx="1"/>
          </p:nvPr>
        </p:nvSpPr>
        <p:spPr>
          <a:xfrm>
            <a:off x="457200" y="1600200"/>
            <a:ext cx="8229600" cy="795528"/>
          </a:xfrm>
        </p:spPr>
        <p:txBody>
          <a:bodyPr/>
          <a:lstStyle/>
          <a:p>
            <a:pPr marL="0" indent="0">
              <a:buNone/>
            </a:pPr>
            <a:r>
              <a:rPr lang="en-US" sz="2200" b="1" dirty="0">
                <a:latin typeface="+mn-lt"/>
              </a:rPr>
              <a:t>Figure 8.9 </a:t>
            </a:r>
            <a:r>
              <a:rPr lang="en-US" sz="2200" dirty="0">
                <a:latin typeface="+mn-lt"/>
              </a:rPr>
              <a:t>Query tree corresponding to the relational algebra expression for Q2</a:t>
            </a:r>
            <a:r>
              <a:rPr lang="en-US" sz="2200" dirty="0" smtClean="0">
                <a:latin typeface="+mn-lt"/>
              </a:rPr>
              <a:t>.</a:t>
            </a:r>
            <a:endParaRPr lang="en-US" sz="2200" dirty="0">
              <a:latin typeface="+mn-lt"/>
            </a:endParaRPr>
          </a:p>
        </p:txBody>
      </p:sp>
      <p:pic>
        <p:nvPicPr>
          <p:cNvPr id="5" name="Picture 4" descr="An illustration of a tree. The root node pi sun P period P number comma P period D num comma E period L name comma E period address comma E period B date has 1 child, 3, join D period m g r underscore s s n = e period s s n in the first level. The child 3, join D period m g r underscore s s n = e period s s n has 2 children, 2 join P period D n u m = D period D number and e which denotes employee in the second level. The left child has 2 children, 1 sigma P period p location = single quote stafford single quote and D which denotes department, at the third level. The left child 1 sigma P period p location = single quote stafford single quote has a child P which denotes project at the fourth level."/>
          <p:cNvPicPr>
            <a:picLocks noChangeAspect="1"/>
          </p:cNvPicPr>
          <p:nvPr/>
        </p:nvPicPr>
        <p:blipFill>
          <a:blip r:embed="rId2"/>
          <a:stretch>
            <a:fillRect/>
          </a:stretch>
        </p:blipFill>
        <p:spPr>
          <a:xfrm>
            <a:off x="1931435" y="2554351"/>
            <a:ext cx="5281130" cy="3586471"/>
          </a:xfrm>
          <a:prstGeom prst="rect">
            <a:avLst/>
          </a:prstGeom>
        </p:spPr>
      </p:pic>
    </p:spTree>
    <p:extLst>
      <p:ext uri="{BB962C8B-B14F-4D97-AF65-F5344CB8AC3E}">
        <p14:creationId xmlns:p14="http://schemas.microsoft.com/office/powerpoint/2010/main" val="29359410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Aggregate Functions and Grouping</a:t>
            </a:r>
            <a:endParaRPr lang="en-US" dirty="0"/>
          </a:p>
        </p:txBody>
      </p:sp>
      <p:sp>
        <p:nvSpPr>
          <p:cNvPr id="3" name="Text Placeholder 2"/>
          <p:cNvSpPr>
            <a:spLocks noGrp="1"/>
          </p:cNvSpPr>
          <p:nvPr>
            <p:ph type="body" idx="1"/>
          </p:nvPr>
        </p:nvSpPr>
        <p:spPr>
          <a:xfrm>
            <a:off x="457200" y="1600201"/>
            <a:ext cx="8229600" cy="4050792"/>
          </a:xfrm>
        </p:spPr>
        <p:txBody>
          <a:bodyPr/>
          <a:lstStyle/>
          <a:p>
            <a:pPr eaLnBrk="1" hangingPunct="1"/>
            <a:r>
              <a:rPr lang="en-US" altLang="en-US" sz="2000" dirty="0">
                <a:latin typeface="+mn-lt"/>
              </a:rPr>
              <a:t>A type of request that cannot be expressed in the basic relational algebra is to specify mathematical </a:t>
            </a:r>
            <a:r>
              <a:rPr lang="en-US" altLang="en-US" sz="2000" b="1" dirty="0">
                <a:latin typeface="+mn-lt"/>
              </a:rPr>
              <a:t>aggregate functions</a:t>
            </a:r>
            <a:r>
              <a:rPr lang="en-US" altLang="en-US" sz="2000" dirty="0">
                <a:latin typeface="+mn-lt"/>
              </a:rPr>
              <a:t> on collections of values from the database</a:t>
            </a:r>
            <a:r>
              <a:rPr lang="en-US" altLang="en-US" sz="2000" dirty="0" smtClean="0">
                <a:latin typeface="+mn-lt"/>
              </a:rPr>
              <a:t>.</a:t>
            </a:r>
            <a:endParaRPr lang="en-US" altLang="en-US" sz="2000" dirty="0">
              <a:latin typeface="+mn-lt"/>
            </a:endParaRPr>
          </a:p>
          <a:p>
            <a:pPr eaLnBrk="1" hangingPunct="1"/>
            <a:r>
              <a:rPr lang="en-US" altLang="en-US" sz="2000" dirty="0">
                <a:latin typeface="+mn-lt"/>
              </a:rPr>
              <a:t>Examples of such functions include retrieving the average or total salary of all employees or the total number of employee tuples.</a:t>
            </a:r>
          </a:p>
          <a:p>
            <a:pPr lvl="1" eaLnBrk="1" hangingPunct="1"/>
            <a:r>
              <a:rPr lang="en-US" altLang="en-US" sz="2000" dirty="0">
                <a:latin typeface="+mn-lt"/>
              </a:rPr>
              <a:t>These functions are used in simple statistical queries that summarize information from the database tuples.</a:t>
            </a:r>
          </a:p>
          <a:p>
            <a:pPr eaLnBrk="1" hangingPunct="1"/>
            <a:r>
              <a:rPr lang="en-US" altLang="en-US" sz="2000" dirty="0">
                <a:latin typeface="+mn-lt"/>
              </a:rPr>
              <a:t>Common functions applied to collections of numeric values include</a:t>
            </a:r>
          </a:p>
          <a:p>
            <a:pPr lvl="1" eaLnBrk="1" hangingPunct="1"/>
            <a:r>
              <a:rPr lang="en-US" altLang="en-US" sz="2000" dirty="0">
                <a:latin typeface="+mn-lt"/>
              </a:rPr>
              <a:t>SUM, AVERAGE, MAXIMUM, and MINIMUM.</a:t>
            </a:r>
          </a:p>
          <a:p>
            <a:pPr eaLnBrk="1" hangingPunct="1"/>
            <a:r>
              <a:rPr lang="en-US" altLang="en-US" sz="2000" dirty="0">
                <a:latin typeface="+mn-lt"/>
              </a:rPr>
              <a:t>The COUNT function is used for counting tuples or values</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35522017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Aggregate Function Operation</a:t>
            </a:r>
            <a:endParaRPr lang="en-US" dirty="0"/>
          </a:p>
        </p:txBody>
      </p:sp>
      <p:sp>
        <p:nvSpPr>
          <p:cNvPr id="5" name="Text Placeholder 4"/>
          <p:cNvSpPr>
            <a:spLocks noGrp="1"/>
          </p:cNvSpPr>
          <p:nvPr>
            <p:ph type="body" idx="1"/>
          </p:nvPr>
        </p:nvSpPr>
        <p:spPr/>
        <p:txBody>
          <a:bodyPr/>
          <a:lstStyle/>
          <a:p>
            <a:r>
              <a:rPr lang="en-US" altLang="en-US" sz="2200" dirty="0">
                <a:latin typeface="+mn-lt"/>
              </a:rPr>
              <a:t>Use of the Aggregate Functional </a:t>
            </a:r>
            <a:r>
              <a:rPr lang="en-US" altLang="en-US" sz="2200" dirty="0" smtClean="0">
                <a:latin typeface="+mn-lt"/>
              </a:rPr>
              <a:t>operation </a:t>
            </a:r>
            <a:r>
              <a:rPr lang="en-US" altLang="en-US" sz="2200" i="1" dirty="0" smtClean="0">
                <a:latin typeface="+mn-lt"/>
              </a:rPr>
              <a:t>Ƒ</a:t>
            </a:r>
            <a:endParaRPr lang="en-US" altLang="en-US" sz="2200" i="1" dirty="0">
              <a:latin typeface="Times New Roman" panose="02020603050405020304" pitchFamily="18" charset="0"/>
              <a:cs typeface="Times New Roman" panose="02020603050405020304" pitchFamily="18" charset="0"/>
            </a:endParaRPr>
          </a:p>
          <a:p>
            <a:pPr lvl="1" indent="-284400"/>
            <a:r>
              <a:rPr lang="en-US" sz="2200" dirty="0" smtClean="0">
                <a:latin typeface="+mn-lt"/>
              </a:rPr>
              <a:t> </a:t>
            </a:r>
          </a:p>
        </p:txBody>
      </p:sp>
      <p:graphicFrame>
        <p:nvGraphicFramePr>
          <p:cNvPr id="11" name="Object 10" descr="F sub MAX salary left parenthesis EMPLOYEE right parenthesis"/>
          <p:cNvGraphicFramePr>
            <a:graphicFrameLocks noChangeAspect="1"/>
          </p:cNvGraphicFramePr>
          <p:nvPr>
            <p:extLst>
              <p:ext uri="{D42A27DB-BD31-4B8C-83A1-F6EECF244321}">
                <p14:modId xmlns:p14="http://schemas.microsoft.com/office/powerpoint/2010/main" val="4117151543"/>
              </p:ext>
            </p:extLst>
          </p:nvPr>
        </p:nvGraphicFramePr>
        <p:xfrm>
          <a:off x="1215544" y="2105934"/>
          <a:ext cx="2702618" cy="432419"/>
        </p:xfrm>
        <a:graphic>
          <a:graphicData uri="http://schemas.openxmlformats.org/presentationml/2006/ole">
            <mc:AlternateContent xmlns:mc="http://schemas.openxmlformats.org/markup-compatibility/2006">
              <mc:Choice xmlns:v="urn:schemas-microsoft-com:vml" Requires="v">
                <p:oleObj spid="_x0000_s74395" name="Equation" r:id="rId3" imgW="1587240" imgH="253800" progId="Equation.DSMT4">
                  <p:embed/>
                </p:oleObj>
              </mc:Choice>
              <mc:Fallback>
                <p:oleObj name="Equation" r:id="rId3" imgW="1587240" imgH="253800" progId="Equation.DSMT4">
                  <p:embed/>
                  <p:pic>
                    <p:nvPicPr>
                      <p:cNvPr id="0" name=""/>
                      <p:cNvPicPr/>
                      <p:nvPr/>
                    </p:nvPicPr>
                    <p:blipFill>
                      <a:blip r:embed="rId4"/>
                      <a:stretch>
                        <a:fillRect/>
                      </a:stretch>
                    </p:blipFill>
                    <p:spPr>
                      <a:xfrm>
                        <a:off x="1215544" y="2105934"/>
                        <a:ext cx="2702618" cy="432419"/>
                      </a:xfrm>
                      <a:prstGeom prst="rect">
                        <a:avLst/>
                      </a:prstGeom>
                    </p:spPr>
                  </p:pic>
                </p:oleObj>
              </mc:Fallback>
            </mc:AlternateContent>
          </a:graphicData>
        </a:graphic>
      </p:graphicFrame>
      <p:sp>
        <p:nvSpPr>
          <p:cNvPr id="6" name="Content Placeholder 5"/>
          <p:cNvSpPr>
            <a:spLocks noGrp="1"/>
          </p:cNvSpPr>
          <p:nvPr>
            <p:ph sz="quarter" idx="13"/>
          </p:nvPr>
        </p:nvSpPr>
        <p:spPr>
          <a:xfrm>
            <a:off x="454026" y="2061710"/>
            <a:ext cx="8348890" cy="728448"/>
          </a:xfrm>
        </p:spPr>
        <p:txBody>
          <a:bodyPr/>
          <a:lstStyle/>
          <a:p>
            <a:pPr marL="749300" lvl="1" indent="2660650">
              <a:spcBef>
                <a:spcPts val="1500"/>
              </a:spcBef>
              <a:buNone/>
              <a:tabLst>
                <a:tab pos="712788" algn="l"/>
                <a:tab pos="987425" algn="l"/>
              </a:tabLst>
            </a:pPr>
            <a:r>
              <a:rPr lang="en-US" altLang="en-US" sz="2200" dirty="0">
                <a:latin typeface="+mn-lt"/>
              </a:rPr>
              <a:t>retrieves the maximum salary value from the EMPLOYEE </a:t>
            </a:r>
            <a:r>
              <a:rPr lang="en-US" altLang="en-US" sz="2200" dirty="0" smtClean="0">
                <a:latin typeface="+mn-lt"/>
              </a:rPr>
              <a:t>relation</a:t>
            </a:r>
          </a:p>
          <a:p>
            <a:pPr marL="741600" lvl="1" indent="-284400">
              <a:tabLst>
                <a:tab pos="712788" algn="l"/>
                <a:tab pos="804863" algn="l"/>
                <a:tab pos="987425" algn="l"/>
              </a:tabLst>
            </a:pPr>
            <a:r>
              <a:rPr lang="en-US" altLang="en-US" sz="2200" dirty="0">
                <a:latin typeface="+mn-lt"/>
              </a:rPr>
              <a:t> </a:t>
            </a:r>
          </a:p>
        </p:txBody>
      </p:sp>
      <p:graphicFrame>
        <p:nvGraphicFramePr>
          <p:cNvPr id="12" name="Object 11" descr="F sub MIN salary left parenthesis  EMPLOYEE right parenthesis"/>
          <p:cNvGraphicFramePr>
            <a:graphicFrameLocks noChangeAspect="1"/>
          </p:cNvGraphicFramePr>
          <p:nvPr>
            <p:extLst>
              <p:ext uri="{D42A27DB-BD31-4B8C-83A1-F6EECF244321}">
                <p14:modId xmlns:p14="http://schemas.microsoft.com/office/powerpoint/2010/main" val="2305780041"/>
              </p:ext>
            </p:extLst>
          </p:nvPr>
        </p:nvGraphicFramePr>
        <p:xfrm>
          <a:off x="1237940" y="2846957"/>
          <a:ext cx="2685636" cy="436050"/>
        </p:xfrm>
        <a:graphic>
          <a:graphicData uri="http://schemas.openxmlformats.org/presentationml/2006/ole">
            <mc:AlternateContent xmlns:mc="http://schemas.openxmlformats.org/markup-compatibility/2006">
              <mc:Choice xmlns:v="urn:schemas-microsoft-com:vml" Requires="v">
                <p:oleObj spid="_x0000_s74396" name="Equation" r:id="rId5" imgW="1562040" imgH="253800" progId="Equation.DSMT4">
                  <p:embed/>
                </p:oleObj>
              </mc:Choice>
              <mc:Fallback>
                <p:oleObj name="Equation" r:id="rId5" imgW="1562040" imgH="253800" progId="Equation.DSMT4">
                  <p:embed/>
                  <p:pic>
                    <p:nvPicPr>
                      <p:cNvPr id="11" name="Object 10"/>
                      <p:cNvPicPr/>
                      <p:nvPr/>
                    </p:nvPicPr>
                    <p:blipFill>
                      <a:blip r:embed="rId6"/>
                      <a:stretch>
                        <a:fillRect/>
                      </a:stretch>
                    </p:blipFill>
                    <p:spPr>
                      <a:xfrm>
                        <a:off x="1237940" y="2846957"/>
                        <a:ext cx="2685636" cy="436050"/>
                      </a:xfrm>
                      <a:prstGeom prst="rect">
                        <a:avLst/>
                      </a:prstGeom>
                    </p:spPr>
                  </p:pic>
                </p:oleObj>
              </mc:Fallback>
            </mc:AlternateContent>
          </a:graphicData>
        </a:graphic>
      </p:graphicFrame>
      <p:sp>
        <p:nvSpPr>
          <p:cNvPr id="7" name="Content Placeholder 6"/>
          <p:cNvSpPr>
            <a:spLocks noGrp="1"/>
          </p:cNvSpPr>
          <p:nvPr>
            <p:ph sz="quarter" idx="14"/>
          </p:nvPr>
        </p:nvSpPr>
        <p:spPr>
          <a:xfrm>
            <a:off x="457200" y="2790158"/>
            <a:ext cx="8232775" cy="749060"/>
          </a:xfrm>
        </p:spPr>
        <p:txBody>
          <a:bodyPr/>
          <a:lstStyle/>
          <a:p>
            <a:pPr marL="711200" indent="2698750">
              <a:buNone/>
            </a:pPr>
            <a:r>
              <a:rPr lang="en-US" altLang="en-US" sz="2200" dirty="0">
                <a:latin typeface="+mn-lt"/>
              </a:rPr>
              <a:t>retrieves the minimum Salary value from the EMPLOYEE </a:t>
            </a:r>
            <a:r>
              <a:rPr lang="en-US" altLang="en-US" sz="2200" dirty="0" smtClean="0">
                <a:latin typeface="+mn-lt"/>
              </a:rPr>
              <a:t>relation</a:t>
            </a:r>
          </a:p>
          <a:p>
            <a:pPr lvl="1"/>
            <a:r>
              <a:rPr lang="en-US" altLang="en-US" sz="2200" dirty="0">
                <a:latin typeface="+mn-lt"/>
              </a:rPr>
              <a:t> </a:t>
            </a:r>
            <a:endParaRPr lang="en-US" altLang="en-US" sz="2200" dirty="0" smtClean="0">
              <a:latin typeface="+mn-lt"/>
            </a:endParaRPr>
          </a:p>
        </p:txBody>
      </p:sp>
      <p:graphicFrame>
        <p:nvGraphicFramePr>
          <p:cNvPr id="13" name="Object 12" descr="F sub SUM salary left parenthesis EMPLOYEE right parenthesis"/>
          <p:cNvGraphicFramePr>
            <a:graphicFrameLocks noChangeAspect="1"/>
          </p:cNvGraphicFramePr>
          <p:nvPr>
            <p:extLst>
              <p:ext uri="{D42A27DB-BD31-4B8C-83A1-F6EECF244321}">
                <p14:modId xmlns:p14="http://schemas.microsoft.com/office/powerpoint/2010/main" val="2032884381"/>
              </p:ext>
            </p:extLst>
          </p:nvPr>
        </p:nvGraphicFramePr>
        <p:xfrm>
          <a:off x="1208487" y="3563127"/>
          <a:ext cx="2696156" cy="427458"/>
        </p:xfrm>
        <a:graphic>
          <a:graphicData uri="http://schemas.openxmlformats.org/presentationml/2006/ole">
            <mc:AlternateContent xmlns:mc="http://schemas.openxmlformats.org/markup-compatibility/2006">
              <mc:Choice xmlns:v="urn:schemas-microsoft-com:vml" Requires="v">
                <p:oleObj spid="_x0000_s74397" name="Equation" r:id="rId7" imgW="1600200" imgH="253800" progId="Equation.DSMT4">
                  <p:embed/>
                </p:oleObj>
              </mc:Choice>
              <mc:Fallback>
                <p:oleObj name="Equation" r:id="rId7" imgW="1600200" imgH="253800" progId="Equation.DSMT4">
                  <p:embed/>
                  <p:pic>
                    <p:nvPicPr>
                      <p:cNvPr id="12" name="Object 11"/>
                      <p:cNvPicPr/>
                      <p:nvPr/>
                    </p:nvPicPr>
                    <p:blipFill>
                      <a:blip r:embed="rId8"/>
                      <a:stretch>
                        <a:fillRect/>
                      </a:stretch>
                    </p:blipFill>
                    <p:spPr>
                      <a:xfrm>
                        <a:off x="1208487" y="3563127"/>
                        <a:ext cx="2696156" cy="427458"/>
                      </a:xfrm>
                      <a:prstGeom prst="rect">
                        <a:avLst/>
                      </a:prstGeom>
                    </p:spPr>
                  </p:pic>
                </p:oleObj>
              </mc:Fallback>
            </mc:AlternateContent>
          </a:graphicData>
        </a:graphic>
      </p:graphicFrame>
      <p:sp>
        <p:nvSpPr>
          <p:cNvPr id="9" name="Content Placeholder 8"/>
          <p:cNvSpPr>
            <a:spLocks noGrp="1"/>
          </p:cNvSpPr>
          <p:nvPr>
            <p:ph sz="quarter" idx="16"/>
          </p:nvPr>
        </p:nvSpPr>
        <p:spPr>
          <a:xfrm>
            <a:off x="460375" y="3484403"/>
            <a:ext cx="8229600" cy="791922"/>
          </a:xfrm>
        </p:spPr>
        <p:txBody>
          <a:bodyPr/>
          <a:lstStyle/>
          <a:p>
            <a:pPr marL="711200" lvl="1" indent="2786063">
              <a:spcBef>
                <a:spcPts val="1500"/>
              </a:spcBef>
              <a:buNone/>
            </a:pPr>
            <a:r>
              <a:rPr lang="en-US" altLang="en-US" sz="2200" dirty="0">
                <a:latin typeface="+mn-lt"/>
              </a:rPr>
              <a:t>retrieves the sum of the Salary from the EMPLOYEE </a:t>
            </a:r>
            <a:r>
              <a:rPr lang="en-US" altLang="en-US" sz="2200" dirty="0" smtClean="0">
                <a:latin typeface="+mn-lt"/>
              </a:rPr>
              <a:t>relation</a:t>
            </a:r>
          </a:p>
          <a:p>
            <a:pPr marL="741600" lvl="1" indent="-284400"/>
            <a:r>
              <a:rPr lang="en-US" altLang="en-US" sz="2200" dirty="0">
                <a:latin typeface="+mn-lt"/>
              </a:rPr>
              <a:t> </a:t>
            </a:r>
            <a:endParaRPr lang="en-US" altLang="en-US" sz="2200" dirty="0" smtClean="0">
              <a:latin typeface="+mn-lt"/>
            </a:endParaRPr>
          </a:p>
        </p:txBody>
      </p:sp>
      <p:graphicFrame>
        <p:nvGraphicFramePr>
          <p:cNvPr id="14" name="Object 13" descr="F sub start expression  COUNT S s n comma AVERAGE Salary end expresssion left parenthesis EMPLOYEE right parenthesis"/>
          <p:cNvGraphicFramePr>
            <a:graphicFrameLocks noChangeAspect="1"/>
          </p:cNvGraphicFramePr>
          <p:nvPr>
            <p:extLst>
              <p:ext uri="{D42A27DB-BD31-4B8C-83A1-F6EECF244321}">
                <p14:modId xmlns:p14="http://schemas.microsoft.com/office/powerpoint/2010/main" val="833939974"/>
              </p:ext>
            </p:extLst>
          </p:nvPr>
        </p:nvGraphicFramePr>
        <p:xfrm>
          <a:off x="1237940" y="4293948"/>
          <a:ext cx="3957637" cy="427037"/>
        </p:xfrm>
        <a:graphic>
          <a:graphicData uri="http://schemas.openxmlformats.org/presentationml/2006/ole">
            <mc:AlternateContent xmlns:mc="http://schemas.openxmlformats.org/markup-compatibility/2006">
              <mc:Choice xmlns:v="urn:schemas-microsoft-com:vml" Requires="v">
                <p:oleObj spid="_x0000_s74398" name="Equation" r:id="rId9" imgW="2349360" imgH="253800" progId="Equation.DSMT4">
                  <p:embed/>
                </p:oleObj>
              </mc:Choice>
              <mc:Fallback>
                <p:oleObj name="Equation" r:id="rId9" imgW="2349360" imgH="253800" progId="Equation.DSMT4">
                  <p:embed/>
                  <p:pic>
                    <p:nvPicPr>
                      <p:cNvPr id="13" name="Object 12"/>
                      <p:cNvPicPr/>
                      <p:nvPr/>
                    </p:nvPicPr>
                    <p:blipFill>
                      <a:blip r:embed="rId10"/>
                      <a:stretch>
                        <a:fillRect/>
                      </a:stretch>
                    </p:blipFill>
                    <p:spPr>
                      <a:xfrm>
                        <a:off x="1237940" y="4293948"/>
                        <a:ext cx="3957637" cy="427037"/>
                      </a:xfrm>
                      <a:prstGeom prst="rect">
                        <a:avLst/>
                      </a:prstGeom>
                    </p:spPr>
                  </p:pic>
                </p:oleObj>
              </mc:Fallback>
            </mc:AlternateContent>
          </a:graphicData>
        </a:graphic>
      </p:graphicFrame>
      <p:sp>
        <p:nvSpPr>
          <p:cNvPr id="10" name="Content Placeholder 9"/>
          <p:cNvSpPr>
            <a:spLocks noGrp="1"/>
          </p:cNvSpPr>
          <p:nvPr>
            <p:ph sz="quarter" idx="17"/>
          </p:nvPr>
        </p:nvSpPr>
        <p:spPr>
          <a:xfrm>
            <a:off x="451231" y="4254514"/>
            <a:ext cx="8229600" cy="1663260"/>
          </a:xfrm>
        </p:spPr>
        <p:txBody>
          <a:bodyPr/>
          <a:lstStyle/>
          <a:p>
            <a:pPr marL="712788" lvl="1" indent="3987800" eaLnBrk="1" hangingPunct="1">
              <a:buNone/>
              <a:tabLst>
                <a:tab pos="4672013" algn="l"/>
              </a:tabLst>
            </a:pPr>
            <a:r>
              <a:rPr lang="en-US" altLang="en-US" sz="2200" dirty="0" smtClean="0">
                <a:latin typeface="+mn-lt"/>
              </a:rPr>
              <a:t>computes </a:t>
            </a:r>
            <a:r>
              <a:rPr lang="en-US" altLang="en-US" sz="2200" dirty="0">
                <a:latin typeface="+mn-lt"/>
              </a:rPr>
              <a:t>the count (number) of employees and their average salary</a:t>
            </a:r>
          </a:p>
          <a:p>
            <a:pPr marL="1144800" lvl="2" indent="-230400" eaLnBrk="1" hangingPunct="1"/>
            <a:r>
              <a:rPr lang="en-US" altLang="en-US" sz="2200" dirty="0">
                <a:latin typeface="+mn-lt"/>
              </a:rPr>
              <a:t>Note: count just counts the number of rows, without removing </a:t>
            </a:r>
            <a:r>
              <a:rPr lang="en-US" altLang="en-US" sz="2200" dirty="0" smtClean="0">
                <a:latin typeface="+mn-lt"/>
              </a:rPr>
              <a:t>duplicates</a:t>
            </a:r>
            <a:endParaRPr lang="en-US" altLang="en-US" sz="2200" dirty="0">
              <a:latin typeface="+mn-lt"/>
            </a:endParaRPr>
          </a:p>
        </p:txBody>
      </p:sp>
    </p:spTree>
    <p:extLst>
      <p:ext uri="{BB962C8B-B14F-4D97-AF65-F5344CB8AC3E}">
        <p14:creationId xmlns:p14="http://schemas.microsoft.com/office/powerpoint/2010/main" val="326999510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Using Grouping </a:t>
            </a:r>
            <a:r>
              <a:rPr lang="en-US" altLang="en-US" dirty="0" smtClean="0"/>
              <a:t>With </a:t>
            </a:r>
            <a:r>
              <a:rPr lang="en-US" altLang="en-US" dirty="0"/>
              <a:t>Aggregation</a:t>
            </a:r>
            <a:endParaRPr lang="en-US" dirty="0"/>
          </a:p>
        </p:txBody>
      </p:sp>
      <p:sp>
        <p:nvSpPr>
          <p:cNvPr id="9" name="Text Placeholder 8"/>
          <p:cNvSpPr>
            <a:spLocks noGrp="1"/>
          </p:cNvSpPr>
          <p:nvPr>
            <p:ph type="body" idx="1"/>
          </p:nvPr>
        </p:nvSpPr>
        <p:spPr>
          <a:xfrm>
            <a:off x="457200" y="1382490"/>
            <a:ext cx="8229600" cy="2828256"/>
          </a:xfrm>
        </p:spPr>
        <p:txBody>
          <a:bodyPr/>
          <a:lstStyle/>
          <a:p>
            <a:pPr eaLnBrk="1" hangingPunct="1"/>
            <a:r>
              <a:rPr lang="en-US" altLang="en-US" sz="2000" dirty="0">
                <a:latin typeface="+mn-lt"/>
              </a:rPr>
              <a:t>The previous examples all summarized one or more attributes for a set of tuples</a:t>
            </a:r>
          </a:p>
          <a:p>
            <a:pPr lvl="1" eaLnBrk="1" hangingPunct="1"/>
            <a:r>
              <a:rPr lang="en-US" altLang="en-US" sz="2000" dirty="0">
                <a:latin typeface="+mn-lt"/>
              </a:rPr>
              <a:t>Maximum Salary or Count (number of) Ssn</a:t>
            </a:r>
          </a:p>
          <a:p>
            <a:pPr eaLnBrk="1" hangingPunct="1"/>
            <a:r>
              <a:rPr lang="en-US" altLang="en-US" sz="2000" dirty="0">
                <a:latin typeface="+mn-lt"/>
              </a:rPr>
              <a:t>Grouping can be combined with Aggregate Functions</a:t>
            </a:r>
          </a:p>
          <a:p>
            <a:pPr eaLnBrk="1" hangingPunct="1"/>
            <a:r>
              <a:rPr lang="en-US" altLang="en-US" sz="2000" dirty="0">
                <a:latin typeface="+mn-lt"/>
              </a:rPr>
              <a:t>Example: For each department, retrieve the </a:t>
            </a:r>
            <a:r>
              <a:rPr lang="en-US" altLang="en-US" sz="2000" dirty="0" smtClean="0">
                <a:latin typeface="+mn-lt"/>
              </a:rPr>
              <a:t>D</a:t>
            </a:r>
            <a:r>
              <a:rPr lang="en-US" altLang="en-US" sz="100" dirty="0" smtClean="0">
                <a:latin typeface="+mn-lt"/>
              </a:rPr>
              <a:t> </a:t>
            </a:r>
            <a:r>
              <a:rPr lang="en-US" altLang="en-US" sz="2000" dirty="0" smtClean="0">
                <a:latin typeface="+mn-lt"/>
              </a:rPr>
              <a:t>NO</a:t>
            </a:r>
            <a:r>
              <a:rPr lang="en-US" altLang="en-US" sz="2000" dirty="0">
                <a:latin typeface="+mn-lt"/>
              </a:rPr>
              <a:t>, COUNT SSN, and AVERAGE SALARY</a:t>
            </a:r>
          </a:p>
          <a:p>
            <a:pPr eaLnBrk="1" hangingPunct="1"/>
            <a:r>
              <a:rPr lang="en-US" altLang="en-US" sz="2000" dirty="0">
                <a:latin typeface="+mn-lt"/>
              </a:rPr>
              <a:t>A variation of aggregate operation </a:t>
            </a:r>
            <a:r>
              <a:rPr lang="en-US" altLang="en-US" sz="2000" i="1" dirty="0" smtClean="0">
                <a:latin typeface="+mn-lt"/>
              </a:rPr>
              <a:t>Ƒ</a:t>
            </a:r>
            <a:r>
              <a:rPr lang="en-US" altLang="en-US" sz="2000" dirty="0" smtClean="0">
                <a:latin typeface="+mn-lt"/>
              </a:rPr>
              <a:t> </a:t>
            </a:r>
            <a:r>
              <a:rPr lang="en-US" altLang="en-US" sz="2000" dirty="0">
                <a:latin typeface="+mn-lt"/>
              </a:rPr>
              <a:t>allows this:</a:t>
            </a:r>
          </a:p>
          <a:p>
            <a:pPr lvl="1" eaLnBrk="1" hangingPunct="1"/>
            <a:r>
              <a:rPr lang="en-US" altLang="en-US" sz="2000" dirty="0">
                <a:latin typeface="+mn-lt"/>
              </a:rPr>
              <a:t>Grouping attribute placed to left of symbol</a:t>
            </a:r>
          </a:p>
          <a:p>
            <a:pPr lvl="1" eaLnBrk="1" hangingPunct="1"/>
            <a:r>
              <a:rPr lang="en-US" altLang="en-US" sz="2000" dirty="0">
                <a:latin typeface="+mn-lt"/>
              </a:rPr>
              <a:t>Aggregate functions to right of </a:t>
            </a:r>
            <a:r>
              <a:rPr lang="en-US" altLang="en-US" sz="2000" dirty="0" smtClean="0">
                <a:latin typeface="+mn-lt"/>
              </a:rPr>
              <a:t>symbol</a:t>
            </a:r>
          </a:p>
          <a:p>
            <a:pPr lvl="1" eaLnBrk="1" hangingPunct="1">
              <a:lnSpc>
                <a:spcPct val="80000"/>
              </a:lnSpc>
            </a:pPr>
            <a:r>
              <a:rPr lang="en-US" altLang="en-US" sz="2000" dirty="0">
                <a:latin typeface="+mn-lt"/>
              </a:rPr>
              <a:t> </a:t>
            </a:r>
          </a:p>
        </p:txBody>
      </p:sp>
      <p:graphicFrame>
        <p:nvGraphicFramePr>
          <p:cNvPr id="11" name="Object 10" descr="sub D n o F sub COUNT S s s comma AVERAGE Salary left parenthesis EMPLOYEE right parenthesis"/>
          <p:cNvGraphicFramePr>
            <a:graphicFrameLocks noChangeAspect="1"/>
          </p:cNvGraphicFramePr>
          <p:nvPr>
            <p:extLst>
              <p:ext uri="{D42A27DB-BD31-4B8C-83A1-F6EECF244321}">
                <p14:modId xmlns:p14="http://schemas.microsoft.com/office/powerpoint/2010/main" val="1720977718"/>
              </p:ext>
            </p:extLst>
          </p:nvPr>
        </p:nvGraphicFramePr>
        <p:xfrm>
          <a:off x="1253592" y="4976691"/>
          <a:ext cx="4096119" cy="425630"/>
        </p:xfrm>
        <a:graphic>
          <a:graphicData uri="http://schemas.openxmlformats.org/presentationml/2006/ole">
            <mc:AlternateContent xmlns:mc="http://schemas.openxmlformats.org/markup-compatibility/2006">
              <mc:Choice xmlns:v="urn:schemas-microsoft-com:vml" Requires="v">
                <p:oleObj spid="_x0000_s25254" name="Equation" r:id="rId3" imgW="2450880" imgH="253800" progId="Equation.DSMT4">
                  <p:embed/>
                </p:oleObj>
              </mc:Choice>
              <mc:Fallback>
                <p:oleObj name="Equation" r:id="rId3" imgW="2450880" imgH="253800" progId="Equation.DSMT4">
                  <p:embed/>
                  <p:pic>
                    <p:nvPicPr>
                      <p:cNvPr id="0" name=""/>
                      <p:cNvPicPr/>
                      <p:nvPr/>
                    </p:nvPicPr>
                    <p:blipFill>
                      <a:blip r:embed="rId4"/>
                      <a:stretch>
                        <a:fillRect/>
                      </a:stretch>
                    </p:blipFill>
                    <p:spPr>
                      <a:xfrm>
                        <a:off x="1253592" y="4976691"/>
                        <a:ext cx="4096119" cy="425630"/>
                      </a:xfrm>
                      <a:prstGeom prst="rect">
                        <a:avLst/>
                      </a:prstGeom>
                    </p:spPr>
                  </p:pic>
                </p:oleObj>
              </mc:Fallback>
            </mc:AlternateContent>
          </a:graphicData>
        </a:graphic>
      </p:graphicFrame>
      <p:sp>
        <p:nvSpPr>
          <p:cNvPr id="10" name="Text Placeholder 9"/>
          <p:cNvSpPr>
            <a:spLocks noGrp="1"/>
          </p:cNvSpPr>
          <p:nvPr>
            <p:ph type="body" idx="2"/>
          </p:nvPr>
        </p:nvSpPr>
        <p:spPr>
          <a:xfrm>
            <a:off x="457200" y="5352240"/>
            <a:ext cx="8229600" cy="1045028"/>
          </a:xfrm>
        </p:spPr>
        <p:txBody>
          <a:bodyPr/>
          <a:lstStyle/>
          <a:p>
            <a:r>
              <a:rPr lang="en-US" altLang="en-US" sz="2000" dirty="0">
                <a:latin typeface="+mn-lt"/>
              </a:rPr>
              <a:t>Above operation groups employees by DNO (department number) and computes the count of employees and average salary per </a:t>
            </a:r>
            <a:r>
              <a:rPr lang="en-US" altLang="en-US" sz="2000" dirty="0" smtClean="0">
                <a:latin typeface="+mn-lt"/>
              </a:rPr>
              <a:t>department</a:t>
            </a:r>
            <a:endParaRPr lang="en-US" altLang="en-US" sz="2000" dirty="0">
              <a:latin typeface="+mn-lt"/>
            </a:endParaRPr>
          </a:p>
        </p:txBody>
      </p:sp>
    </p:spTree>
    <p:extLst>
      <p:ext uri="{BB962C8B-B14F-4D97-AF65-F5344CB8AC3E}">
        <p14:creationId xmlns:p14="http://schemas.microsoft.com/office/powerpoint/2010/main" val="14003009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Figure 8.10 the Aggregate Function Operation</a:t>
            </a:r>
            <a:endParaRPr lang="en-US" dirty="0">
              <a:latin typeface="Times New Roman" panose="02020603050405020304" pitchFamily="18" charset="0"/>
              <a:cs typeface="Times New Roman" panose="02020603050405020304" pitchFamily="18" charset="0"/>
            </a:endParaRPr>
          </a:p>
        </p:txBody>
      </p:sp>
      <p:sp>
        <p:nvSpPr>
          <p:cNvPr id="10" name="Text Placeholder 9"/>
          <p:cNvSpPr>
            <a:spLocks noGrp="1"/>
          </p:cNvSpPr>
          <p:nvPr>
            <p:ph type="body" idx="1"/>
          </p:nvPr>
        </p:nvSpPr>
        <p:spPr>
          <a:xfrm>
            <a:off x="457200" y="1600201"/>
            <a:ext cx="340469" cy="388903"/>
          </a:xfrm>
        </p:spPr>
        <p:txBody>
          <a:bodyPr/>
          <a:lstStyle/>
          <a:p>
            <a:pPr marL="342900" indent="-342900">
              <a:buFont typeface="+mj-lt"/>
              <a:buAutoNum type="alphaLcPeriod"/>
            </a:pPr>
            <a:r>
              <a:rPr lang="en-US" dirty="0" smtClean="0"/>
              <a:t> </a:t>
            </a:r>
            <a:endParaRPr lang="en-US" dirty="0"/>
          </a:p>
        </p:txBody>
      </p:sp>
      <p:pic>
        <p:nvPicPr>
          <p:cNvPr id="22" name="Picture 21" descr="rho sub R left parenthesis D n o, No dash of dash employee, Average dash right parenthesis Dno COUNT S s n, Average dash sal right parenthesis power of left parenthesis D n o I COUNT S s n, AVERAGE Salary left parenthesis EMPLOYEE right parenthesis right parenthesis."/>
          <p:cNvPicPr>
            <a:picLocks noChangeAspect="1"/>
          </p:cNvPicPr>
          <p:nvPr/>
        </p:nvPicPr>
        <p:blipFill rotWithShape="1">
          <a:blip r:embed="rId2"/>
          <a:srcRect l="10481" r="7002" b="78096"/>
          <a:stretch/>
        </p:blipFill>
        <p:spPr>
          <a:xfrm>
            <a:off x="797669" y="1521613"/>
            <a:ext cx="5924550" cy="733927"/>
          </a:xfrm>
          <a:prstGeom prst="rect">
            <a:avLst/>
          </a:prstGeom>
        </p:spPr>
      </p:pic>
      <p:sp>
        <p:nvSpPr>
          <p:cNvPr id="11" name="Content Placeholder 10"/>
          <p:cNvSpPr>
            <a:spLocks noGrp="1"/>
          </p:cNvSpPr>
          <p:nvPr>
            <p:ph sz="quarter" idx="13"/>
          </p:nvPr>
        </p:nvSpPr>
        <p:spPr>
          <a:xfrm>
            <a:off x="457200" y="2278063"/>
            <a:ext cx="340469" cy="317950"/>
          </a:xfrm>
        </p:spPr>
        <p:txBody>
          <a:bodyPr/>
          <a:lstStyle/>
          <a:p>
            <a:pPr marL="343332" indent="-342900">
              <a:buFont typeface="+mj-lt"/>
              <a:buAutoNum type="alphaLcPeriod" startAt="2"/>
            </a:pPr>
            <a:r>
              <a:rPr lang="en-US" dirty="0"/>
              <a:t> </a:t>
            </a:r>
          </a:p>
        </p:txBody>
      </p:sp>
      <p:pic>
        <p:nvPicPr>
          <p:cNvPr id="26" name="Picture 25" descr="D n o I COUNT S s n, AVERAGE Salary left parenthesis power of EMPLOYEE right parenthesis."/>
          <p:cNvPicPr>
            <a:picLocks noChangeAspect="1"/>
          </p:cNvPicPr>
          <p:nvPr/>
        </p:nvPicPr>
        <p:blipFill rotWithShape="1">
          <a:blip r:embed="rId3"/>
          <a:srcRect l="34334" t="28272" r="46750" b="69135"/>
          <a:stretch/>
        </p:blipFill>
        <p:spPr>
          <a:xfrm>
            <a:off x="834046" y="2328515"/>
            <a:ext cx="3709030" cy="285939"/>
          </a:xfrm>
          <a:prstGeom prst="rect">
            <a:avLst/>
          </a:prstGeom>
        </p:spPr>
      </p:pic>
      <p:sp>
        <p:nvSpPr>
          <p:cNvPr id="12" name="Content Placeholder 11"/>
          <p:cNvSpPr>
            <a:spLocks noGrp="1"/>
          </p:cNvSpPr>
          <p:nvPr>
            <p:ph sz="quarter" idx="14"/>
          </p:nvPr>
        </p:nvSpPr>
        <p:spPr>
          <a:xfrm>
            <a:off x="457200" y="2734436"/>
            <a:ext cx="340468" cy="372522"/>
          </a:xfrm>
        </p:spPr>
        <p:txBody>
          <a:bodyPr/>
          <a:lstStyle/>
          <a:p>
            <a:pPr marL="343332" indent="-342900">
              <a:buFont typeface="+mj-lt"/>
              <a:buAutoNum type="alphaLcPeriod" startAt="3"/>
            </a:pPr>
            <a:r>
              <a:rPr lang="en-US" dirty="0" smtClean="0"/>
              <a:t> </a:t>
            </a:r>
            <a:endParaRPr lang="en-US" dirty="0"/>
          </a:p>
        </p:txBody>
      </p:sp>
      <p:pic>
        <p:nvPicPr>
          <p:cNvPr id="24" name="Picture 23" descr="D n o I COUNT S s n, AVERAGE Salary left parenthesis power of EMPLOYEE right parenthesis."/>
          <p:cNvPicPr>
            <a:picLocks noChangeAspect="1"/>
          </p:cNvPicPr>
          <p:nvPr/>
        </p:nvPicPr>
        <p:blipFill rotWithShape="1">
          <a:blip r:embed="rId2"/>
          <a:srcRect l="9394" t="30963" r="27458" b="60508"/>
          <a:stretch/>
        </p:blipFill>
        <p:spPr>
          <a:xfrm>
            <a:off x="848025" y="2817532"/>
            <a:ext cx="4356988" cy="274601"/>
          </a:xfrm>
          <a:prstGeom prst="rect">
            <a:avLst/>
          </a:prstGeom>
        </p:spPr>
      </p:pic>
      <p:sp>
        <p:nvSpPr>
          <p:cNvPr id="13" name="Content Placeholder 12"/>
          <p:cNvSpPr>
            <a:spLocks noGrp="1"/>
          </p:cNvSpPr>
          <p:nvPr>
            <p:ph sz="quarter" idx="15"/>
          </p:nvPr>
        </p:nvSpPr>
        <p:spPr>
          <a:xfrm>
            <a:off x="428015" y="3571999"/>
            <a:ext cx="476655" cy="410775"/>
          </a:xfrm>
        </p:spPr>
        <p:txBody>
          <a:bodyPr/>
          <a:lstStyle/>
          <a:p>
            <a:pPr marL="0" indent="0">
              <a:buNone/>
            </a:pPr>
            <a:r>
              <a:rPr lang="en-US" dirty="0" smtClean="0"/>
              <a:t>(a)</a:t>
            </a:r>
            <a:endParaRPr lang="en-US" dirty="0"/>
          </a:p>
        </p:txBody>
      </p:sp>
      <p:graphicFrame>
        <p:nvGraphicFramePr>
          <p:cNvPr id="17" name="Table 16"/>
          <p:cNvGraphicFramePr>
            <a:graphicFrameLocks noGrp="1"/>
          </p:cNvGraphicFramePr>
          <p:nvPr>
            <p:extLst>
              <p:ext uri="{D42A27DB-BD31-4B8C-83A1-F6EECF244321}">
                <p14:modId xmlns:p14="http://schemas.microsoft.com/office/powerpoint/2010/main" val="2208022356"/>
              </p:ext>
            </p:extLst>
          </p:nvPr>
        </p:nvGraphicFramePr>
        <p:xfrm>
          <a:off x="914397" y="3711428"/>
          <a:ext cx="3660843" cy="1219200"/>
        </p:xfrm>
        <a:graphic>
          <a:graphicData uri="http://schemas.openxmlformats.org/drawingml/2006/table">
            <a:tbl>
              <a:tblPr firstRow="1" bandRow="1">
                <a:tableStyleId>{40F9630F-82C1-40B7-BC3A-925EFCFF5E92}</a:tableStyleId>
              </a:tblPr>
              <a:tblGrid>
                <a:gridCol w="713247">
                  <a:extLst>
                    <a:ext uri="{9D8B030D-6E8A-4147-A177-3AD203B41FA5}">
                      <a16:colId xmlns:a16="http://schemas.microsoft.com/office/drawing/2014/main" val="2542563459"/>
                    </a:ext>
                  </a:extLst>
                </a:gridCol>
                <a:gridCol w="1727315">
                  <a:extLst>
                    <a:ext uri="{9D8B030D-6E8A-4147-A177-3AD203B41FA5}">
                      <a16:colId xmlns:a16="http://schemas.microsoft.com/office/drawing/2014/main" val="2282207195"/>
                    </a:ext>
                  </a:extLst>
                </a:gridCol>
                <a:gridCol w="1220281">
                  <a:extLst>
                    <a:ext uri="{9D8B030D-6E8A-4147-A177-3AD203B41FA5}">
                      <a16:colId xmlns:a16="http://schemas.microsoft.com/office/drawing/2014/main" val="3441661495"/>
                    </a:ext>
                  </a:extLst>
                </a:gridCol>
              </a:tblGrid>
              <a:tr h="267561">
                <a:tc>
                  <a:txBody>
                    <a:bodyPr/>
                    <a:lstStyle/>
                    <a:p>
                      <a:r>
                        <a:rPr lang="en-US" sz="1400" b="0" i="0" u="none" strike="noStrike" cap="none" baseline="0" dirty="0" smtClean="0">
                          <a:solidFill>
                            <a:schemeClr val="dk1"/>
                          </a:solidFill>
                          <a:latin typeface="Arial"/>
                          <a:ea typeface="Arial"/>
                          <a:cs typeface="Arial"/>
                          <a:sym typeface="Arial"/>
                        </a:rPr>
                        <a:t>Dno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No_of_employees</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Average_sal</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327175"/>
                  </a:ext>
                </a:extLst>
              </a:tr>
              <a:tr h="267561">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33250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5922"/>
                  </a:ext>
                </a:extLst>
              </a:tr>
              <a:tr h="267561">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333070"/>
                  </a:ext>
                </a:extLst>
              </a:tr>
              <a:tr h="267561">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55000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130418"/>
                  </a:ext>
                </a:extLst>
              </a:tr>
            </a:tbl>
          </a:graphicData>
        </a:graphic>
      </p:graphicFrame>
      <p:sp>
        <p:nvSpPr>
          <p:cNvPr id="14" name="Content Placeholder 13"/>
          <p:cNvSpPr>
            <a:spLocks noGrp="1"/>
          </p:cNvSpPr>
          <p:nvPr>
            <p:ph sz="quarter" idx="16"/>
          </p:nvPr>
        </p:nvSpPr>
        <p:spPr>
          <a:xfrm>
            <a:off x="4722775" y="3654123"/>
            <a:ext cx="476655" cy="419567"/>
          </a:xfrm>
        </p:spPr>
        <p:txBody>
          <a:bodyPr/>
          <a:lstStyle/>
          <a:p>
            <a:pPr marL="0" indent="0">
              <a:buNone/>
            </a:pPr>
            <a:r>
              <a:rPr lang="en-US" dirty="0" smtClean="0"/>
              <a:t>(b)</a:t>
            </a:r>
            <a:endParaRPr lang="en-US" dirty="0"/>
          </a:p>
        </p:txBody>
      </p:sp>
      <p:graphicFrame>
        <p:nvGraphicFramePr>
          <p:cNvPr id="19" name="Table 18"/>
          <p:cNvGraphicFramePr>
            <a:graphicFrameLocks noGrp="1"/>
          </p:cNvGraphicFramePr>
          <p:nvPr>
            <p:extLst>
              <p:ext uri="{D42A27DB-BD31-4B8C-83A1-F6EECF244321}">
                <p14:modId xmlns:p14="http://schemas.microsoft.com/office/powerpoint/2010/main" val="1083196466"/>
              </p:ext>
            </p:extLst>
          </p:nvPr>
        </p:nvGraphicFramePr>
        <p:xfrm>
          <a:off x="5308056" y="3699375"/>
          <a:ext cx="3310650" cy="1228660"/>
        </p:xfrm>
        <a:graphic>
          <a:graphicData uri="http://schemas.openxmlformats.org/drawingml/2006/table">
            <a:tbl>
              <a:tblPr firstRow="1" bandRow="1">
                <a:tableStyleId>{40F9630F-82C1-40B7-BC3A-925EFCFF5E92}</a:tableStyleId>
              </a:tblPr>
              <a:tblGrid>
                <a:gridCol w="538267">
                  <a:extLst>
                    <a:ext uri="{9D8B030D-6E8A-4147-A177-3AD203B41FA5}">
                      <a16:colId xmlns:a16="http://schemas.microsoft.com/office/drawing/2014/main" val="2542563459"/>
                    </a:ext>
                  </a:extLst>
                </a:gridCol>
                <a:gridCol w="1104113">
                  <a:extLst>
                    <a:ext uri="{9D8B030D-6E8A-4147-A177-3AD203B41FA5}">
                      <a16:colId xmlns:a16="http://schemas.microsoft.com/office/drawing/2014/main" val="2282207195"/>
                    </a:ext>
                  </a:extLst>
                </a:gridCol>
                <a:gridCol w="1668270">
                  <a:extLst>
                    <a:ext uri="{9D8B030D-6E8A-4147-A177-3AD203B41FA5}">
                      <a16:colId xmlns:a16="http://schemas.microsoft.com/office/drawing/2014/main" val="3441661495"/>
                    </a:ext>
                  </a:extLst>
                </a:gridCol>
              </a:tblGrid>
              <a:tr h="307165">
                <a:tc>
                  <a:txBody>
                    <a:bodyPr/>
                    <a:lstStyle/>
                    <a:p>
                      <a:r>
                        <a:rPr lang="en-US" sz="1400" b="0" i="0" u="none" strike="noStrike" cap="none" baseline="0" dirty="0" smtClean="0">
                          <a:solidFill>
                            <a:schemeClr val="dk1"/>
                          </a:solidFill>
                          <a:latin typeface="Arial"/>
                          <a:ea typeface="Arial"/>
                          <a:cs typeface="Arial"/>
                          <a:sym typeface="Arial"/>
                        </a:rPr>
                        <a:t>Dno</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Count_ssn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Average_salary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327175"/>
                  </a:ext>
                </a:extLst>
              </a:tr>
              <a:tr h="307165">
                <a:tc>
                  <a:txBody>
                    <a:bodyPr/>
                    <a:lstStyle/>
                    <a:p>
                      <a:r>
                        <a:rPr lang="en-US" dirty="0" smtClean="0"/>
                        <a:t>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33250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5922"/>
                  </a:ext>
                </a:extLst>
              </a:tr>
              <a:tr h="307165">
                <a:tc>
                  <a:txBody>
                    <a:bodyPr/>
                    <a:lstStyle/>
                    <a:p>
                      <a:r>
                        <a:rPr lang="en-US" dirty="0" smtClean="0"/>
                        <a:t>4</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31000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39333070"/>
                  </a:ext>
                </a:extLst>
              </a:tr>
              <a:tr h="307165">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1</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smtClean="0"/>
                        <a:t>55000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58320518"/>
                  </a:ext>
                </a:extLst>
              </a:tr>
            </a:tbl>
          </a:graphicData>
        </a:graphic>
      </p:graphicFrame>
      <p:sp>
        <p:nvSpPr>
          <p:cNvPr id="15" name="Content Placeholder 14"/>
          <p:cNvSpPr>
            <a:spLocks noGrp="1"/>
          </p:cNvSpPr>
          <p:nvPr>
            <p:ph sz="quarter" idx="17"/>
          </p:nvPr>
        </p:nvSpPr>
        <p:spPr>
          <a:xfrm>
            <a:off x="476654" y="5283727"/>
            <a:ext cx="476655" cy="372894"/>
          </a:xfrm>
        </p:spPr>
        <p:txBody>
          <a:bodyPr/>
          <a:lstStyle/>
          <a:p>
            <a:pPr marL="0" indent="0">
              <a:buNone/>
            </a:pPr>
            <a:r>
              <a:rPr lang="en-US" dirty="0" smtClean="0"/>
              <a:t>(c)</a:t>
            </a:r>
            <a:endParaRPr lang="en-US" dirty="0"/>
          </a:p>
        </p:txBody>
      </p:sp>
      <p:graphicFrame>
        <p:nvGraphicFramePr>
          <p:cNvPr id="21" name="Table 20"/>
          <p:cNvGraphicFramePr>
            <a:graphicFrameLocks noGrp="1"/>
          </p:cNvGraphicFramePr>
          <p:nvPr>
            <p:extLst>
              <p:ext uri="{D42A27DB-BD31-4B8C-83A1-F6EECF244321}">
                <p14:modId xmlns:p14="http://schemas.microsoft.com/office/powerpoint/2010/main" val="4223828025"/>
              </p:ext>
            </p:extLst>
          </p:nvPr>
        </p:nvGraphicFramePr>
        <p:xfrm>
          <a:off x="953309" y="5460272"/>
          <a:ext cx="3048000" cy="741680"/>
        </p:xfrm>
        <a:graphic>
          <a:graphicData uri="http://schemas.openxmlformats.org/drawingml/2006/table">
            <a:tbl>
              <a:tblPr firstRow="1" bandRow="1">
                <a:tableStyleId>{40F9630F-82C1-40B7-BC3A-925EFCFF5E92}</a:tableStyleId>
              </a:tblPr>
              <a:tblGrid>
                <a:gridCol w="1524000">
                  <a:extLst>
                    <a:ext uri="{9D8B030D-6E8A-4147-A177-3AD203B41FA5}">
                      <a16:colId xmlns:a16="http://schemas.microsoft.com/office/drawing/2014/main" val="2542563459"/>
                    </a:ext>
                  </a:extLst>
                </a:gridCol>
                <a:gridCol w="1524000">
                  <a:extLst>
                    <a:ext uri="{9D8B030D-6E8A-4147-A177-3AD203B41FA5}">
                      <a16:colId xmlns:a16="http://schemas.microsoft.com/office/drawing/2014/main" val="2282207195"/>
                    </a:ext>
                  </a:extLst>
                </a:gridCol>
              </a:tblGrid>
              <a:tr h="370840">
                <a:tc>
                  <a:txBody>
                    <a:bodyPr/>
                    <a:lstStyle/>
                    <a:p>
                      <a:r>
                        <a:rPr lang="en-US" sz="1400" b="0" i="0" u="none" strike="noStrike" cap="none" baseline="0" dirty="0" smtClean="0">
                          <a:solidFill>
                            <a:schemeClr val="dk1"/>
                          </a:solidFill>
                          <a:latin typeface="Arial"/>
                          <a:ea typeface="Arial"/>
                          <a:cs typeface="Arial"/>
                          <a:sym typeface="Arial"/>
                        </a:rPr>
                        <a:t>Count_ssn</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Average_salary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7327175"/>
                  </a:ext>
                </a:extLst>
              </a:tr>
              <a:tr h="370840">
                <a:tc>
                  <a:txBody>
                    <a:bodyPr/>
                    <a:lstStyle/>
                    <a:p>
                      <a:r>
                        <a:rPr lang="en-US" dirty="0" smtClean="0"/>
                        <a:t>8</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400" b="0" i="0" u="none" strike="noStrike" cap="none" baseline="0" dirty="0" smtClean="0">
                          <a:solidFill>
                            <a:schemeClr val="dk1"/>
                          </a:solidFill>
                          <a:latin typeface="Arial"/>
                          <a:ea typeface="Arial"/>
                          <a:cs typeface="Arial"/>
                          <a:sym typeface="Arial"/>
                        </a:rPr>
                        <a:t>35125</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4395922"/>
                  </a:ext>
                </a:extLst>
              </a:tr>
            </a:tbl>
          </a:graphicData>
        </a:graphic>
      </p:graphicFrame>
    </p:spTree>
    <p:extLst>
      <p:ext uri="{BB962C8B-B14F-4D97-AF65-F5344CB8AC3E}">
        <p14:creationId xmlns:p14="http://schemas.microsoft.com/office/powerpoint/2010/main" val="13517956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latin typeface="Times New Roman" panose="02020603050405020304" pitchFamily="18" charset="0"/>
                <a:cs typeface="Times New Roman" panose="02020603050405020304" pitchFamily="18" charset="0"/>
              </a:rPr>
              <a:t>Figure 7.1a Results of GROUP by and HAVING (in </a:t>
            </a:r>
            <a:r>
              <a:rPr lang="en-IN" dirty="0" smtClean="0">
                <a:latin typeface="Times New Roman" panose="02020603050405020304" pitchFamily="18" charset="0"/>
                <a:cs typeface="Times New Roman" panose="02020603050405020304" pitchFamily="18" charset="0"/>
              </a:rPr>
              <a:t>S</a:t>
            </a:r>
            <a:r>
              <a:rPr lang="en-IN" sz="100"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Q</a:t>
            </a:r>
            <a:r>
              <a:rPr lang="en-IN" sz="100" dirty="0" smtClean="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L</a:t>
            </a:r>
            <a:r>
              <a:rPr lang="en-IN" dirty="0">
                <a:latin typeface="Times New Roman" panose="02020603050405020304" pitchFamily="18" charset="0"/>
                <a:cs typeface="Times New Roman" panose="02020603050405020304" pitchFamily="18" charset="0"/>
              </a:rPr>
              <a:t>). </a:t>
            </a:r>
            <a:r>
              <a:rPr lang="en-IN" dirty="0" smtClean="0">
                <a:latin typeface="Times New Roman" panose="02020603050405020304" pitchFamily="18" charset="0"/>
                <a:cs typeface="Times New Roman" panose="02020603050405020304" pitchFamily="18" charset="0"/>
              </a:rPr>
              <a:t>Q24</a:t>
            </a:r>
            <a:endParaRPr lang="en-US" dirty="0">
              <a:latin typeface="Times New Roman" panose="02020603050405020304" pitchFamily="18" charset="0"/>
              <a:cs typeface="Times New Roman" panose="02020603050405020304" pitchFamily="18" charset="0"/>
            </a:endParaRPr>
          </a:p>
        </p:txBody>
      </p:sp>
      <p:pic>
        <p:nvPicPr>
          <p:cNvPr id="5" name="Picture 3" descr="An illustration depicts 2 tables. The first table titled grouping employee tuples by the value of d n o has 8 rows and 8 columns. The column headings from left to right reads, F name, minit, L name, s s n which is the primary key, ellipsis, salary, super underscore s s n and d n o. The row entries are as follows. Row 1. John, B, Smith, 123456789, ellipsis, 30000, 333445555, 5. Row 2. Franklin, T, Wong, 333445555, ellipsis, 40000, 888665555, 5. Row 3. Ramesh, K, Narayan, 666884444, ellipsis, 38000, 333445555, 5. Row 4. Joyce, A, English, 453453453, ellipsis, 25000, 333445555, 5. Row 5. Alicia, J, Zelaya, 999887777, 25000, 987654321, 4. Row 6. jennifer, S, Wallace, 987654321, ellipsis, 43000, 888665555, 4. Row 7. Ahmad, V, Jabbar, 987987987, ellipsis, 25000, 987654321, 4. Row 8. James, E, Bong, 888665555, ellipsis, 55000, NULL, 1. The rows 1 to 4 are grouped together, rows 5, 6 and 7 are grouped together. The second table titled result of Q 24 has 3 rows and 3 columns. The column headings from left to right reads, D no, count left parenthesis asterisk right parenthesis and avg salary. The row entries are as follows. Row 1. 5, 4, 33250. The entries in row 1 are from the rows 1 to 4 in table 1. Row 2. 4, 3, 31000. The entries in row 2 are from rows 5, 6 and 7 in table 1. Row 3. 1, 1, 55000, which is from row 8 in tabl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272" y="2369128"/>
            <a:ext cx="7481455" cy="242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0244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a:t>
            </a:r>
            <a:r>
              <a:rPr lang="en-US" altLang="en-US" dirty="0" smtClean="0"/>
              <a:t>Operations </a:t>
            </a:r>
            <a:r>
              <a:rPr lang="en-US" altLang="en-US" sz="2000" b="0" dirty="0" smtClean="0"/>
              <a:t>(1 of 6)</a:t>
            </a:r>
            <a:endParaRPr lang="en-US" sz="2000" b="0" dirty="0"/>
          </a:p>
        </p:txBody>
      </p:sp>
      <p:sp>
        <p:nvSpPr>
          <p:cNvPr id="5" name="Text Placeholder 4"/>
          <p:cNvSpPr>
            <a:spLocks noGrp="1"/>
          </p:cNvSpPr>
          <p:nvPr>
            <p:ph type="body" idx="1"/>
          </p:nvPr>
        </p:nvSpPr>
        <p:spPr>
          <a:xfrm>
            <a:off x="457200" y="1600200"/>
            <a:ext cx="8229600" cy="4684486"/>
          </a:xfrm>
        </p:spPr>
        <p:txBody>
          <a:bodyPr/>
          <a:lstStyle/>
          <a:p>
            <a:pPr eaLnBrk="1" hangingPunct="1"/>
            <a:r>
              <a:rPr lang="en-US" altLang="en-US" sz="2200" dirty="0">
                <a:latin typeface="+mn-lt"/>
              </a:rPr>
              <a:t>Recursive Closure Operations</a:t>
            </a:r>
          </a:p>
          <a:p>
            <a:pPr lvl="1" eaLnBrk="1" hangingPunct="1"/>
            <a:r>
              <a:rPr lang="en-US" altLang="en-US" sz="2200" dirty="0">
                <a:latin typeface="+mn-lt"/>
              </a:rPr>
              <a:t>Another type of operation that, in general, cannot be specified in the basic original relational algebra is </a:t>
            </a:r>
            <a:r>
              <a:rPr lang="en-US" altLang="en-US" sz="2200" b="1" dirty="0">
                <a:latin typeface="+mn-lt"/>
              </a:rPr>
              <a:t>recursive closure</a:t>
            </a:r>
            <a:r>
              <a:rPr lang="en-US" altLang="en-US" sz="2200" dirty="0">
                <a:latin typeface="+mn-lt"/>
              </a:rPr>
              <a:t>.</a:t>
            </a:r>
          </a:p>
          <a:p>
            <a:pPr marL="1144800" lvl="2" eaLnBrk="1" hangingPunct="1"/>
            <a:r>
              <a:rPr lang="en-US" altLang="en-US" sz="2200" dirty="0">
                <a:latin typeface="+mn-lt"/>
              </a:rPr>
              <a:t>This operation is applied to a </a:t>
            </a:r>
            <a:r>
              <a:rPr lang="en-US" altLang="en-US" sz="2200" b="1" dirty="0">
                <a:latin typeface="+mn-lt"/>
              </a:rPr>
              <a:t>recursive relationship</a:t>
            </a:r>
            <a:r>
              <a:rPr lang="en-US" altLang="en-US" sz="2200" dirty="0">
                <a:latin typeface="+mn-lt"/>
              </a:rPr>
              <a:t>.</a:t>
            </a:r>
          </a:p>
          <a:p>
            <a:pPr lvl="1" eaLnBrk="1" hangingPunct="1"/>
            <a:r>
              <a:rPr lang="en-US" altLang="en-US" sz="2200" dirty="0">
                <a:latin typeface="+mn-lt"/>
              </a:rPr>
              <a:t>An example of a recursive operation is to retrieve all SUPERVISEES of an EMPLOYEE </a:t>
            </a:r>
            <a:r>
              <a:rPr lang="en-US" altLang="en-US" sz="2200" b="1" dirty="0">
                <a:latin typeface="+mn-lt"/>
              </a:rPr>
              <a:t>e</a:t>
            </a:r>
            <a:r>
              <a:rPr lang="en-US" altLang="en-US" sz="2200" dirty="0">
                <a:latin typeface="+mn-lt"/>
              </a:rPr>
              <a:t> at all levels — that is, all EMPLOYEE </a:t>
            </a:r>
            <a:r>
              <a:rPr lang="en-US" altLang="en-US" sz="2200" b="1" dirty="0">
                <a:latin typeface="+mn-lt"/>
              </a:rPr>
              <a:t>e’</a:t>
            </a:r>
            <a:r>
              <a:rPr lang="en-US" altLang="ja-JP" sz="2200" dirty="0">
                <a:latin typeface="+mn-lt"/>
              </a:rPr>
              <a:t> directly supervised by </a:t>
            </a:r>
            <a:r>
              <a:rPr lang="en-US" altLang="ja-JP" sz="2200" b="1" dirty="0">
                <a:latin typeface="+mn-lt"/>
              </a:rPr>
              <a:t>e</a:t>
            </a:r>
            <a:r>
              <a:rPr lang="en-US" altLang="ja-JP" sz="2200" dirty="0">
                <a:latin typeface="+mn-lt"/>
              </a:rPr>
              <a:t>; all employees </a:t>
            </a:r>
            <a:r>
              <a:rPr lang="en-US" altLang="ja-JP" sz="2200" b="1" dirty="0">
                <a:latin typeface="+mn-lt"/>
              </a:rPr>
              <a:t>e</a:t>
            </a:r>
            <a:r>
              <a:rPr lang="en-US" altLang="en-US" sz="2200" b="1" dirty="0">
                <a:latin typeface="+mn-lt"/>
              </a:rPr>
              <a:t>’’</a:t>
            </a:r>
            <a:r>
              <a:rPr lang="en-US" altLang="ja-JP" sz="2200" dirty="0">
                <a:latin typeface="+mn-lt"/>
              </a:rPr>
              <a:t> directly supervised by each employee </a:t>
            </a:r>
            <a:r>
              <a:rPr lang="en-US" altLang="ja-JP" sz="2200" b="1" dirty="0">
                <a:latin typeface="+mn-lt"/>
              </a:rPr>
              <a:t>e</a:t>
            </a:r>
            <a:r>
              <a:rPr lang="en-US" altLang="en-US" sz="2200" b="1" dirty="0">
                <a:latin typeface="+mn-lt"/>
              </a:rPr>
              <a:t>’</a:t>
            </a:r>
            <a:r>
              <a:rPr lang="en-US" altLang="ja-JP" sz="2200" dirty="0">
                <a:latin typeface="+mn-lt"/>
              </a:rPr>
              <a:t>; all employees </a:t>
            </a:r>
            <a:r>
              <a:rPr lang="en-US" altLang="ja-JP" sz="2200" b="1" dirty="0">
                <a:latin typeface="+mn-lt"/>
              </a:rPr>
              <a:t>e</a:t>
            </a:r>
            <a:r>
              <a:rPr lang="en-US" altLang="en-US" sz="2200" b="1" dirty="0">
                <a:latin typeface="+mn-lt"/>
              </a:rPr>
              <a:t>’’’</a:t>
            </a:r>
            <a:r>
              <a:rPr lang="en-US" altLang="ja-JP" sz="2200" dirty="0">
                <a:latin typeface="+mn-lt"/>
              </a:rPr>
              <a:t> directly supervised by each employee </a:t>
            </a:r>
            <a:r>
              <a:rPr lang="en-US" altLang="ja-JP" sz="2200" b="1" dirty="0">
                <a:latin typeface="+mn-lt"/>
              </a:rPr>
              <a:t>e</a:t>
            </a:r>
            <a:r>
              <a:rPr lang="en-US" altLang="en-US" sz="2200" b="1" dirty="0">
                <a:latin typeface="+mn-lt"/>
              </a:rPr>
              <a:t>’’</a:t>
            </a:r>
            <a:r>
              <a:rPr lang="en-US" altLang="ja-JP" sz="2200" dirty="0">
                <a:latin typeface="+mn-lt"/>
              </a:rPr>
              <a:t>; and so on</a:t>
            </a:r>
            <a:r>
              <a:rPr lang="en-US" altLang="ja-JP"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1811899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Relational Algebra </a:t>
            </a:r>
            <a:r>
              <a:rPr lang="en-US" altLang="en-US" dirty="0" smtClean="0"/>
              <a:t>Overview </a:t>
            </a:r>
            <a:r>
              <a:rPr lang="en-US" altLang="en-US" sz="2000" b="0" dirty="0" smtClean="0"/>
              <a:t>(3 of 4)</a:t>
            </a:r>
            <a:endParaRPr lang="en-US" sz="2000" b="0" dirty="0"/>
          </a:p>
        </p:txBody>
      </p:sp>
      <p:sp>
        <p:nvSpPr>
          <p:cNvPr id="6" name="Text Placeholder 5"/>
          <p:cNvSpPr>
            <a:spLocks noGrp="1"/>
          </p:cNvSpPr>
          <p:nvPr>
            <p:ph type="body" idx="1"/>
          </p:nvPr>
        </p:nvSpPr>
        <p:spPr>
          <a:xfrm>
            <a:off x="457200" y="1600200"/>
            <a:ext cx="8229600" cy="825341"/>
          </a:xfrm>
        </p:spPr>
        <p:txBody>
          <a:bodyPr/>
          <a:lstStyle/>
          <a:p>
            <a:pPr eaLnBrk="1" hangingPunct="1">
              <a:spcBef>
                <a:spcPts val="600"/>
              </a:spcBef>
            </a:pPr>
            <a:r>
              <a:rPr lang="en-US" altLang="en-US" sz="2200" dirty="0">
                <a:latin typeface="+mn-lt"/>
              </a:rPr>
              <a:t>Relational Algebra consists of several groups of operations</a:t>
            </a:r>
          </a:p>
          <a:p>
            <a:pPr lvl="1" indent="-284400" eaLnBrk="1" hangingPunct="1">
              <a:buFontTx/>
              <a:buChar char="–"/>
            </a:pPr>
            <a:r>
              <a:rPr lang="en-US" altLang="en-US" sz="2200" dirty="0">
                <a:latin typeface="+mn-lt"/>
              </a:rPr>
              <a:t>Unary Relational Operations</a:t>
            </a:r>
          </a:p>
          <a:p>
            <a:pPr lvl="2" indent="-230400" eaLnBrk="1" hangingPunct="1"/>
            <a:r>
              <a:rPr lang="en-US" altLang="en-US" sz="2200" dirty="0">
                <a:latin typeface="+mn-lt"/>
              </a:rPr>
              <a:t>SELECT</a:t>
            </a:r>
            <a:endParaRPr lang="en-US" sz="2200" dirty="0">
              <a:latin typeface="+mn-lt"/>
            </a:endParaRPr>
          </a:p>
        </p:txBody>
      </p:sp>
      <p:graphicFrame>
        <p:nvGraphicFramePr>
          <p:cNvPr id="19" name="Object 18" descr="left parenthesis symbol left parenthesis sigma sigma right parenthesis right parenthesis "/>
          <p:cNvGraphicFramePr>
            <a:graphicFrameLocks noChangeAspect="1"/>
          </p:cNvGraphicFramePr>
          <p:nvPr>
            <p:extLst>
              <p:ext uri="{D42A27DB-BD31-4B8C-83A1-F6EECF244321}">
                <p14:modId xmlns:p14="http://schemas.microsoft.com/office/powerpoint/2010/main" val="1162680634"/>
              </p:ext>
            </p:extLst>
          </p:nvPr>
        </p:nvGraphicFramePr>
        <p:xfrm>
          <a:off x="2837512" y="2439285"/>
          <a:ext cx="2544936" cy="480175"/>
        </p:xfrm>
        <a:graphic>
          <a:graphicData uri="http://schemas.openxmlformats.org/presentationml/2006/ole">
            <mc:AlternateContent xmlns:mc="http://schemas.openxmlformats.org/markup-compatibility/2006">
              <mc:Choice xmlns:v="urn:schemas-microsoft-com:vml" Requires="v">
                <p:oleObj spid="_x0000_s81291" name="Equation" r:id="rId3" imgW="1346040" imgH="253800" progId="Equation.DSMT4">
                  <p:embed/>
                </p:oleObj>
              </mc:Choice>
              <mc:Fallback>
                <p:oleObj name="Equation" r:id="rId3" imgW="1346040" imgH="253800" progId="Equation.DSMT4">
                  <p:embed/>
                  <p:pic>
                    <p:nvPicPr>
                      <p:cNvPr id="0" name=""/>
                      <p:cNvPicPr/>
                      <p:nvPr/>
                    </p:nvPicPr>
                    <p:blipFill>
                      <a:blip r:embed="rId4"/>
                      <a:stretch>
                        <a:fillRect/>
                      </a:stretch>
                    </p:blipFill>
                    <p:spPr>
                      <a:xfrm>
                        <a:off x="2837512" y="2439285"/>
                        <a:ext cx="2544936" cy="480175"/>
                      </a:xfrm>
                      <a:prstGeom prst="rect">
                        <a:avLst/>
                      </a:prstGeom>
                    </p:spPr>
                  </p:pic>
                </p:oleObj>
              </mc:Fallback>
            </mc:AlternateContent>
          </a:graphicData>
        </a:graphic>
      </p:graphicFrame>
      <p:sp>
        <p:nvSpPr>
          <p:cNvPr id="7" name="Content Placeholder 6"/>
          <p:cNvSpPr>
            <a:spLocks noGrp="1"/>
          </p:cNvSpPr>
          <p:nvPr>
            <p:ph sz="quarter" idx="13"/>
          </p:nvPr>
        </p:nvSpPr>
        <p:spPr>
          <a:xfrm>
            <a:off x="448756" y="2777966"/>
            <a:ext cx="2757054" cy="386459"/>
          </a:xfrm>
        </p:spPr>
        <p:txBody>
          <a:bodyPr/>
          <a:lstStyle/>
          <a:p>
            <a:pPr lvl="2" indent="-230400"/>
            <a:r>
              <a:rPr lang="en-US" altLang="en-US" sz="2200" dirty="0">
                <a:latin typeface="+mn-lt"/>
              </a:rPr>
              <a:t>PROJECT</a:t>
            </a:r>
            <a:endParaRPr lang="en-US" sz="2200" dirty="0">
              <a:latin typeface="+mn-lt"/>
            </a:endParaRPr>
          </a:p>
        </p:txBody>
      </p:sp>
      <p:graphicFrame>
        <p:nvGraphicFramePr>
          <p:cNvPr id="20" name="Object 19" descr="left parenthesis symbol colon p left parenthesis pi right parenthesis right parenthesis"/>
          <p:cNvGraphicFramePr>
            <a:graphicFrameLocks noChangeAspect="1"/>
          </p:cNvGraphicFramePr>
          <p:nvPr>
            <p:extLst>
              <p:ext uri="{D42A27DB-BD31-4B8C-83A1-F6EECF244321}">
                <p14:modId xmlns:p14="http://schemas.microsoft.com/office/powerpoint/2010/main" val="3599467298"/>
              </p:ext>
            </p:extLst>
          </p:nvPr>
        </p:nvGraphicFramePr>
        <p:xfrm>
          <a:off x="3028642" y="2802946"/>
          <a:ext cx="2008304" cy="489827"/>
        </p:xfrm>
        <a:graphic>
          <a:graphicData uri="http://schemas.openxmlformats.org/presentationml/2006/ole">
            <mc:AlternateContent xmlns:mc="http://schemas.openxmlformats.org/markup-compatibility/2006">
              <mc:Choice xmlns:v="urn:schemas-microsoft-com:vml" Requires="v">
                <p:oleObj spid="_x0000_s81292" name="Equation" r:id="rId5" imgW="1041120" imgH="253800" progId="Equation.DSMT4">
                  <p:embed/>
                </p:oleObj>
              </mc:Choice>
              <mc:Fallback>
                <p:oleObj name="Equation" r:id="rId5" imgW="1041120" imgH="253800" progId="Equation.DSMT4">
                  <p:embed/>
                  <p:pic>
                    <p:nvPicPr>
                      <p:cNvPr id="0" name=""/>
                      <p:cNvPicPr/>
                      <p:nvPr/>
                    </p:nvPicPr>
                    <p:blipFill>
                      <a:blip r:embed="rId6"/>
                      <a:stretch>
                        <a:fillRect/>
                      </a:stretch>
                    </p:blipFill>
                    <p:spPr>
                      <a:xfrm>
                        <a:off x="3028642" y="2802946"/>
                        <a:ext cx="2008304" cy="489827"/>
                      </a:xfrm>
                      <a:prstGeom prst="rect">
                        <a:avLst/>
                      </a:prstGeom>
                    </p:spPr>
                  </p:pic>
                </p:oleObj>
              </mc:Fallback>
            </mc:AlternateContent>
          </a:graphicData>
        </a:graphic>
      </p:graphicFrame>
      <p:sp>
        <p:nvSpPr>
          <p:cNvPr id="8" name="Content Placeholder 7"/>
          <p:cNvSpPr>
            <a:spLocks noGrp="1"/>
          </p:cNvSpPr>
          <p:nvPr>
            <p:ph sz="quarter" idx="14"/>
          </p:nvPr>
        </p:nvSpPr>
        <p:spPr>
          <a:xfrm>
            <a:off x="457201" y="3171263"/>
            <a:ext cx="2565940" cy="409575"/>
          </a:xfrm>
        </p:spPr>
        <p:txBody>
          <a:bodyPr/>
          <a:lstStyle/>
          <a:p>
            <a:pPr lvl="2" indent="-230400"/>
            <a:r>
              <a:rPr lang="en-US" altLang="en-US" sz="2200" dirty="0" smtClean="0">
                <a:latin typeface="+mn-lt"/>
              </a:rPr>
              <a:t>RENAME</a:t>
            </a:r>
            <a:endParaRPr lang="en-US" sz="2200" dirty="0">
              <a:latin typeface="+mn-lt"/>
            </a:endParaRPr>
          </a:p>
        </p:txBody>
      </p:sp>
      <p:graphicFrame>
        <p:nvGraphicFramePr>
          <p:cNvPr id="21" name="Object 20" descr="left parenthesis symbol colon p left parenthesis r h o right parenthesis right parenthesis"/>
          <p:cNvGraphicFramePr>
            <a:graphicFrameLocks noChangeAspect="1"/>
          </p:cNvGraphicFramePr>
          <p:nvPr>
            <p:extLst>
              <p:ext uri="{D42A27DB-BD31-4B8C-83A1-F6EECF244321}">
                <p14:modId xmlns:p14="http://schemas.microsoft.com/office/powerpoint/2010/main" val="2624975482"/>
              </p:ext>
            </p:extLst>
          </p:nvPr>
        </p:nvGraphicFramePr>
        <p:xfrm>
          <a:off x="2949892" y="3199048"/>
          <a:ext cx="2248536" cy="499672"/>
        </p:xfrm>
        <a:graphic>
          <a:graphicData uri="http://schemas.openxmlformats.org/presentationml/2006/ole">
            <mc:AlternateContent xmlns:mc="http://schemas.openxmlformats.org/markup-compatibility/2006">
              <mc:Choice xmlns:v="urn:schemas-microsoft-com:vml" Requires="v">
                <p:oleObj spid="_x0000_s81293" name="Equation" r:id="rId7" imgW="1143000" imgH="253800" progId="Equation.DSMT4">
                  <p:embed/>
                </p:oleObj>
              </mc:Choice>
              <mc:Fallback>
                <p:oleObj name="Equation" r:id="rId7" imgW="1143000" imgH="253800" progId="Equation.DSMT4">
                  <p:embed/>
                  <p:pic>
                    <p:nvPicPr>
                      <p:cNvPr id="0" name=""/>
                      <p:cNvPicPr/>
                      <p:nvPr/>
                    </p:nvPicPr>
                    <p:blipFill>
                      <a:blip r:embed="rId8"/>
                      <a:stretch>
                        <a:fillRect/>
                      </a:stretch>
                    </p:blipFill>
                    <p:spPr>
                      <a:xfrm>
                        <a:off x="2949892" y="3199048"/>
                        <a:ext cx="2248536" cy="499672"/>
                      </a:xfrm>
                      <a:prstGeom prst="rect">
                        <a:avLst/>
                      </a:prstGeom>
                    </p:spPr>
                  </p:pic>
                </p:oleObj>
              </mc:Fallback>
            </mc:AlternateContent>
          </a:graphicData>
        </a:graphic>
      </p:graphicFrame>
      <p:sp>
        <p:nvSpPr>
          <p:cNvPr id="9" name="Content Placeholder 8"/>
          <p:cNvSpPr>
            <a:spLocks noGrp="1"/>
          </p:cNvSpPr>
          <p:nvPr>
            <p:ph sz="quarter" idx="15"/>
          </p:nvPr>
        </p:nvSpPr>
        <p:spPr>
          <a:xfrm>
            <a:off x="457201" y="3584402"/>
            <a:ext cx="8229600" cy="432878"/>
          </a:xfrm>
        </p:spPr>
        <p:txBody>
          <a:bodyPr/>
          <a:lstStyle/>
          <a:p>
            <a:pPr marL="741600" lvl="1" indent="-284400"/>
            <a:r>
              <a:rPr lang="en-US" altLang="en-US" sz="2200" dirty="0">
                <a:latin typeface="+mn-lt"/>
              </a:rPr>
              <a:t>Relational </a:t>
            </a:r>
            <a:r>
              <a:rPr lang="en-US" altLang="en-US" sz="2200" dirty="0" smtClean="0">
                <a:latin typeface="+mn-lt"/>
              </a:rPr>
              <a:t>Algebra </a:t>
            </a:r>
            <a:r>
              <a:rPr lang="en-US" altLang="en-US" sz="2200" dirty="0">
                <a:latin typeface="+mn-lt"/>
              </a:rPr>
              <a:t>Operations From Set </a:t>
            </a:r>
            <a:r>
              <a:rPr lang="en-US" altLang="en-US" sz="2200" dirty="0" smtClean="0">
                <a:latin typeface="+mn-lt"/>
              </a:rPr>
              <a:t>Theory</a:t>
            </a:r>
            <a:endParaRPr lang="en-US" altLang="en-US" sz="2200" dirty="0">
              <a:latin typeface="+mn-lt"/>
            </a:endParaRPr>
          </a:p>
        </p:txBody>
      </p:sp>
      <p:sp>
        <p:nvSpPr>
          <p:cNvPr id="10" name="Content Placeholder 9"/>
          <p:cNvSpPr>
            <a:spLocks noGrp="1"/>
          </p:cNvSpPr>
          <p:nvPr>
            <p:ph sz="quarter" idx="16"/>
          </p:nvPr>
        </p:nvSpPr>
        <p:spPr>
          <a:xfrm>
            <a:off x="457201" y="4041523"/>
            <a:ext cx="1265514" cy="384175"/>
          </a:xfrm>
        </p:spPr>
        <p:txBody>
          <a:bodyPr/>
          <a:lstStyle/>
          <a:p>
            <a:pPr lvl="2" indent="-230400"/>
            <a:r>
              <a:rPr lang="en-US" sz="2200" dirty="0" smtClean="0">
                <a:latin typeface="+mn-lt"/>
              </a:rPr>
              <a:t> </a:t>
            </a:r>
            <a:endParaRPr lang="en-US" sz="2200" dirty="0">
              <a:latin typeface="+mn-lt"/>
            </a:endParaRPr>
          </a:p>
        </p:txBody>
      </p:sp>
      <p:graphicFrame>
        <p:nvGraphicFramePr>
          <p:cNvPr id="16" name="Object 15" descr="UNION left parenthesis E right parenthesis comma INTERSECITON left parenthesis C right parenthesis comma"/>
          <p:cNvGraphicFramePr>
            <a:graphicFrameLocks noChangeAspect="1"/>
          </p:cNvGraphicFramePr>
          <p:nvPr>
            <p:extLst>
              <p:ext uri="{D42A27DB-BD31-4B8C-83A1-F6EECF244321}">
                <p14:modId xmlns:p14="http://schemas.microsoft.com/office/powerpoint/2010/main" val="3643774834"/>
              </p:ext>
            </p:extLst>
          </p:nvPr>
        </p:nvGraphicFramePr>
        <p:xfrm>
          <a:off x="1660330" y="4132540"/>
          <a:ext cx="3831635" cy="354371"/>
        </p:xfrm>
        <a:graphic>
          <a:graphicData uri="http://schemas.openxmlformats.org/presentationml/2006/ole">
            <mc:AlternateContent xmlns:mc="http://schemas.openxmlformats.org/markup-compatibility/2006">
              <mc:Choice xmlns:v="urn:schemas-microsoft-com:vml" Requires="v">
                <p:oleObj spid="_x0000_s81294" name="Equation" r:id="rId9" imgW="2197080" imgH="203040" progId="Equation.DSMT4">
                  <p:embed/>
                </p:oleObj>
              </mc:Choice>
              <mc:Fallback>
                <p:oleObj name="Equation" r:id="rId9" imgW="2197080" imgH="203040" progId="Equation.DSMT4">
                  <p:embed/>
                  <p:pic>
                    <p:nvPicPr>
                      <p:cNvPr id="2" name="Object 1"/>
                      <p:cNvPicPr/>
                      <p:nvPr/>
                    </p:nvPicPr>
                    <p:blipFill>
                      <a:blip r:embed="rId10"/>
                      <a:stretch>
                        <a:fillRect/>
                      </a:stretch>
                    </p:blipFill>
                    <p:spPr>
                      <a:xfrm>
                        <a:off x="1660330" y="4132540"/>
                        <a:ext cx="3831635" cy="354371"/>
                      </a:xfrm>
                      <a:prstGeom prst="rect">
                        <a:avLst/>
                      </a:prstGeom>
                    </p:spPr>
                  </p:pic>
                </p:oleObj>
              </mc:Fallback>
            </mc:AlternateContent>
          </a:graphicData>
        </a:graphic>
      </p:graphicFrame>
      <p:sp>
        <p:nvSpPr>
          <p:cNvPr id="11" name="Content Placeholder 10"/>
          <p:cNvSpPr>
            <a:spLocks noGrp="1"/>
          </p:cNvSpPr>
          <p:nvPr>
            <p:ph sz="quarter" idx="17"/>
          </p:nvPr>
        </p:nvSpPr>
        <p:spPr>
          <a:xfrm>
            <a:off x="457203" y="4027216"/>
            <a:ext cx="7150606" cy="754701"/>
          </a:xfrm>
        </p:spPr>
        <p:txBody>
          <a:bodyPr/>
          <a:lstStyle/>
          <a:p>
            <a:pPr marL="1160463" lvl="2" indent="3813175">
              <a:spcBef>
                <a:spcPts val="1500"/>
              </a:spcBef>
              <a:buNone/>
            </a:pPr>
            <a:r>
              <a:rPr lang="en-US" altLang="en-US" sz="2200" dirty="0">
                <a:latin typeface="+mn-lt"/>
              </a:rPr>
              <a:t>DIFFERENCE (or MINUS, </a:t>
            </a:r>
            <a:r>
              <a:rPr lang="en-US" altLang="en-US" sz="2200" b="1" dirty="0" smtClean="0">
                <a:latin typeface="+mn-lt"/>
              </a:rPr>
              <a:t>−</a:t>
            </a:r>
            <a:r>
              <a:rPr lang="en-US" altLang="en-US" sz="2200" dirty="0" smtClean="0">
                <a:latin typeface="+mn-lt"/>
              </a:rPr>
              <a:t> )</a:t>
            </a:r>
            <a:endParaRPr lang="en-US" sz="2200" dirty="0">
              <a:latin typeface="+mn-lt"/>
            </a:endParaRPr>
          </a:p>
        </p:txBody>
      </p:sp>
      <p:sp>
        <p:nvSpPr>
          <p:cNvPr id="12" name="Content Placeholder 11"/>
          <p:cNvSpPr>
            <a:spLocks noGrp="1"/>
          </p:cNvSpPr>
          <p:nvPr>
            <p:ph sz="quarter" idx="18"/>
          </p:nvPr>
        </p:nvSpPr>
        <p:spPr>
          <a:xfrm>
            <a:off x="457199" y="4751722"/>
            <a:ext cx="8229601" cy="1637005"/>
          </a:xfrm>
        </p:spPr>
        <p:txBody>
          <a:bodyPr/>
          <a:lstStyle/>
          <a:p>
            <a:pPr lvl="2" indent="-230400" eaLnBrk="1" hangingPunct="1"/>
            <a:r>
              <a:rPr lang="en-US" altLang="en-US" sz="2200" dirty="0">
                <a:latin typeface="+mn-lt"/>
              </a:rPr>
              <a:t>CARTESIAN PRODUCT ( </a:t>
            </a:r>
            <a:r>
              <a:rPr lang="en-US" altLang="en-US" sz="2200" b="1" dirty="0">
                <a:latin typeface="+mn-lt"/>
              </a:rPr>
              <a:t>x</a:t>
            </a:r>
            <a:r>
              <a:rPr lang="en-US" altLang="en-US" sz="2200" dirty="0">
                <a:latin typeface="+mn-lt"/>
              </a:rPr>
              <a:t> )</a:t>
            </a:r>
          </a:p>
          <a:p>
            <a:pPr lvl="1" indent="-284400" eaLnBrk="1" hangingPunct="1"/>
            <a:r>
              <a:rPr lang="en-US" altLang="en-US" sz="2200" dirty="0">
                <a:latin typeface="+mn-lt"/>
              </a:rPr>
              <a:t>Binary Relational Operations</a:t>
            </a:r>
          </a:p>
          <a:p>
            <a:pPr lvl="2" indent="-230400" eaLnBrk="1" hangingPunct="1"/>
            <a:r>
              <a:rPr lang="en-US" altLang="en-US" sz="2200" dirty="0">
                <a:latin typeface="+mn-lt"/>
              </a:rPr>
              <a:t>JOIN (several variations of JOIN exist)</a:t>
            </a:r>
          </a:p>
          <a:p>
            <a:pPr lvl="2" indent="-230400" eaLnBrk="1" hangingPunct="1"/>
            <a:r>
              <a:rPr lang="en-US" altLang="en-US" sz="2200" dirty="0" smtClean="0">
                <a:latin typeface="+mn-lt"/>
              </a:rPr>
              <a:t>DIVISIONs</a:t>
            </a:r>
            <a:endParaRPr lang="en-US" altLang="en-US" sz="2200" dirty="0">
              <a:latin typeface="+mn-lt"/>
            </a:endParaRPr>
          </a:p>
        </p:txBody>
      </p:sp>
    </p:spTree>
    <p:extLst>
      <p:ext uri="{BB962C8B-B14F-4D97-AF65-F5344CB8AC3E}">
        <p14:creationId xmlns:p14="http://schemas.microsoft.com/office/powerpoint/2010/main" val="318310196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t>
            </a:r>
            <a:r>
              <a:rPr lang="en-US" altLang="en-US" sz="2000" b="0" dirty="0" smtClean="0"/>
              <a:t>(2 </a:t>
            </a:r>
            <a:r>
              <a:rPr lang="en-US" altLang="en-US" sz="2000" b="0" dirty="0"/>
              <a:t>of 6)</a:t>
            </a:r>
            <a:endParaRPr lang="en-US" dirty="0"/>
          </a:p>
        </p:txBody>
      </p:sp>
      <p:sp>
        <p:nvSpPr>
          <p:cNvPr id="3" name="Text Placeholder 2"/>
          <p:cNvSpPr>
            <a:spLocks noGrp="1"/>
          </p:cNvSpPr>
          <p:nvPr>
            <p:ph type="body" idx="1"/>
          </p:nvPr>
        </p:nvSpPr>
        <p:spPr/>
        <p:txBody>
          <a:bodyPr/>
          <a:lstStyle/>
          <a:p>
            <a:pPr eaLnBrk="1" hangingPunct="1"/>
            <a:r>
              <a:rPr lang="en-US" altLang="en-US" sz="2400" dirty="0" smtClean="0">
                <a:latin typeface="+mn-lt"/>
              </a:rPr>
              <a:t>Although it is possible to retrieve employees at each level and then take their union, we cannot, in general, specify a query such as “retrieve the supervisees of ‘James Borg’ at all levels” without utilizing a looping mechanism.</a:t>
            </a:r>
          </a:p>
          <a:p>
            <a:pPr lvl="1" eaLnBrk="1" hangingPunct="1"/>
            <a:r>
              <a:rPr lang="en-US" altLang="en-US" sz="2400" dirty="0" smtClean="0">
                <a:latin typeface="+mn-lt"/>
              </a:rPr>
              <a:t>The S</a:t>
            </a:r>
            <a:r>
              <a:rPr lang="en-US" altLang="en-US" sz="100" dirty="0" smtClean="0">
                <a:latin typeface="+mn-lt"/>
              </a:rPr>
              <a:t> </a:t>
            </a:r>
            <a:r>
              <a:rPr lang="en-US" altLang="en-US" sz="2400" dirty="0" smtClean="0">
                <a:latin typeface="+mn-lt"/>
              </a:rPr>
              <a:t>Q</a:t>
            </a:r>
            <a:r>
              <a:rPr lang="en-US" altLang="en-US" sz="100" dirty="0" smtClean="0">
                <a:latin typeface="+mn-lt"/>
              </a:rPr>
              <a:t> </a:t>
            </a:r>
            <a:r>
              <a:rPr lang="en-US" altLang="en-US" sz="2400" dirty="0" smtClean="0">
                <a:latin typeface="+mn-lt"/>
              </a:rPr>
              <a:t>L</a:t>
            </a:r>
            <a:r>
              <a:rPr lang="en-US" altLang="en-US" sz="100" dirty="0" smtClean="0">
                <a:latin typeface="+mn-lt"/>
              </a:rPr>
              <a:t> </a:t>
            </a:r>
            <a:r>
              <a:rPr lang="en-US" altLang="en-US" sz="2400" dirty="0" smtClean="0">
                <a:latin typeface="+mn-lt"/>
              </a:rPr>
              <a:t>3 standard includes syntax for recursive closure.</a:t>
            </a:r>
            <a:endParaRPr lang="en-US" altLang="en-US" sz="2400" dirty="0">
              <a:latin typeface="+mn-lt"/>
            </a:endParaRPr>
          </a:p>
        </p:txBody>
      </p:sp>
    </p:spTree>
    <p:extLst>
      <p:ext uri="{BB962C8B-B14F-4D97-AF65-F5344CB8AC3E}">
        <p14:creationId xmlns:p14="http://schemas.microsoft.com/office/powerpoint/2010/main" val="13559400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Figure 8.11 A Two-Level Recursive Query</a:t>
            </a:r>
            <a:endParaRPr lang="en-US" dirty="0">
              <a:latin typeface="Times New Roman" panose="02020603050405020304" pitchFamily="18" charset="0"/>
              <a:cs typeface="Times New Roman" panose="02020603050405020304" pitchFamily="18" charset="0"/>
            </a:endParaRPr>
          </a:p>
        </p:txBody>
      </p:sp>
      <p:pic>
        <p:nvPicPr>
          <p:cNvPr id="4" name="Picture 2" descr="An illustration depicts 4 tables. A table titled supervision has 8 rows and 2 columns. The column headings from left to right reads, s s n 1 and s s n 2. s s n 1 is the s s n and s s n 2 is the super underscore s s n. The row entries are as follows. Row 1. 123456789, 333445555. Row 2. 333445555, 888665555. Row 3. 999887777, 987654321. Row 4. 987654321. 888665555. Row 5. 666884444, 333445555. Row 6. 453453453, 333445555. Row 7. 987987987, 987654321. Row 8. 888665555, null. A note above the table reads, borg's s s n is 8886655555. A table titled result 1 has 2 rows and a column. The column heading is s s n and the row entries are as follows. Row 1. 333445555. Row 2. 987654321. A note below reads, supervised by Borg. A table titled result 2 has 5 rows and 1 column. The column heading is s s n and the row entries are as follows. Row 1. 123456789. Row 2. 999887777. Row 3. 666884444. Row 4. 453453453. Row 5. 987987987. A note below reads, supervised by borg's subordinates. A table titled result has 7 rows and 1 column. The column heading is s s n and the row entries are as follows. Row 1. 123456789. Row 2. 999887777. Row 3. 666884444. Row 4. 453453453. Row 5. 987987987. Row 6. 333445555. Row 7. 987654321. A note below reads, union of result 1 and result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4345" y="1760846"/>
            <a:ext cx="3975310" cy="4156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754854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t>
            </a:r>
            <a:r>
              <a:rPr lang="en-US" altLang="en-US" sz="2000" b="0" dirty="0" smtClean="0"/>
              <a:t>(3 </a:t>
            </a:r>
            <a:r>
              <a:rPr lang="en-US" altLang="en-US" sz="2000" b="0" dirty="0"/>
              <a:t>of 6)</a:t>
            </a:r>
            <a:endParaRPr lang="en-US" dirty="0"/>
          </a:p>
        </p:txBody>
      </p:sp>
      <p:sp>
        <p:nvSpPr>
          <p:cNvPr id="3" name="Text Placeholder 2"/>
          <p:cNvSpPr>
            <a:spLocks noGrp="1"/>
          </p:cNvSpPr>
          <p:nvPr>
            <p:ph type="body" idx="1"/>
          </p:nvPr>
        </p:nvSpPr>
        <p:spPr/>
        <p:txBody>
          <a:bodyPr/>
          <a:lstStyle/>
          <a:p>
            <a:pPr eaLnBrk="1" hangingPunct="1"/>
            <a:r>
              <a:rPr lang="en-US" altLang="en-US" sz="2200" dirty="0">
                <a:latin typeface="+mn-lt"/>
              </a:rPr>
              <a:t>The OUTER JOIN Operation</a:t>
            </a:r>
          </a:p>
          <a:p>
            <a:pPr lvl="1" eaLnBrk="1" hangingPunct="1"/>
            <a:r>
              <a:rPr lang="en-US" altLang="en-US" sz="2200" dirty="0">
                <a:latin typeface="+mn-lt"/>
              </a:rPr>
              <a:t>In NATURAL JOIN and EQUIJOIN, tuples without a </a:t>
            </a:r>
            <a:r>
              <a:rPr lang="en-US" altLang="en-US" sz="2200" b="1" dirty="0">
                <a:latin typeface="+mn-lt"/>
              </a:rPr>
              <a:t>matching (or related</a:t>
            </a:r>
            <a:r>
              <a:rPr lang="en-US" altLang="en-US" sz="2200" dirty="0">
                <a:latin typeface="+mn-lt"/>
              </a:rPr>
              <a:t>) tuple are eliminated from the join result</a:t>
            </a:r>
          </a:p>
          <a:p>
            <a:pPr lvl="2" eaLnBrk="1" hangingPunct="1"/>
            <a:r>
              <a:rPr lang="en-US" altLang="en-US" sz="2200" dirty="0">
                <a:latin typeface="+mn-lt"/>
              </a:rPr>
              <a:t>Tuples with null in the join attributes are also eliminated</a:t>
            </a:r>
          </a:p>
          <a:p>
            <a:pPr lvl="2" eaLnBrk="1" hangingPunct="1"/>
            <a:r>
              <a:rPr lang="en-US" altLang="en-US" sz="2200" dirty="0">
                <a:latin typeface="+mn-lt"/>
              </a:rPr>
              <a:t>This amounts to loss of information.</a:t>
            </a:r>
          </a:p>
          <a:p>
            <a:pPr lvl="1" eaLnBrk="1" hangingPunct="1"/>
            <a:r>
              <a:rPr lang="en-US" altLang="en-US" sz="2200" dirty="0">
                <a:latin typeface="+mn-lt"/>
              </a:rPr>
              <a:t>A set of operations, called OUTER joins, can be used when we want to keep all the tuples in </a:t>
            </a:r>
            <a:r>
              <a:rPr lang="en-US" altLang="en-US" sz="2200" i="1" dirty="0">
                <a:latin typeface="+mn-lt"/>
              </a:rPr>
              <a:t>R</a:t>
            </a:r>
            <a:r>
              <a:rPr lang="en-US" altLang="en-US" sz="2200" dirty="0">
                <a:latin typeface="+mn-lt"/>
              </a:rPr>
              <a:t>, or all those in </a:t>
            </a:r>
            <a:r>
              <a:rPr lang="en-US" altLang="en-US" sz="2200" i="1" dirty="0">
                <a:latin typeface="+mn-lt"/>
              </a:rPr>
              <a:t>S</a:t>
            </a:r>
            <a:r>
              <a:rPr lang="en-US" altLang="en-US" sz="2200" dirty="0">
                <a:latin typeface="+mn-lt"/>
              </a:rPr>
              <a:t>, or all those in both relations in the result of the join, regardless of whether or not they have matching tuples in the other </a:t>
            </a:r>
            <a:r>
              <a:rPr lang="en-US" altLang="en-US" sz="2200" dirty="0" smtClean="0">
                <a:latin typeface="+mn-lt"/>
              </a:rPr>
              <a:t>relation.</a:t>
            </a:r>
          </a:p>
        </p:txBody>
      </p:sp>
    </p:spTree>
    <p:extLst>
      <p:ext uri="{BB962C8B-B14F-4D97-AF65-F5344CB8AC3E}">
        <p14:creationId xmlns:p14="http://schemas.microsoft.com/office/powerpoint/2010/main" val="32374090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t>
            </a:r>
            <a:r>
              <a:rPr lang="en-US" altLang="en-US" sz="2000" b="0" dirty="0" smtClean="0"/>
              <a:t>(4 </a:t>
            </a:r>
            <a:r>
              <a:rPr lang="en-US" altLang="en-US" sz="2000" b="0" dirty="0"/>
              <a:t>of 6)</a:t>
            </a:r>
            <a:endParaRPr lang="en-US" dirty="0"/>
          </a:p>
        </p:txBody>
      </p:sp>
      <p:sp>
        <p:nvSpPr>
          <p:cNvPr id="5" name="Text Placeholder 4"/>
          <p:cNvSpPr>
            <a:spLocks noGrp="1"/>
          </p:cNvSpPr>
          <p:nvPr>
            <p:ph type="body" idx="1"/>
          </p:nvPr>
        </p:nvSpPr>
        <p:spPr/>
        <p:txBody>
          <a:bodyPr/>
          <a:lstStyle/>
          <a:p>
            <a:r>
              <a:rPr lang="en-US" altLang="en-US" sz="2200" dirty="0">
                <a:latin typeface="+mn-lt"/>
              </a:rPr>
              <a:t>The left outer join operation keeps </a:t>
            </a:r>
            <a:r>
              <a:rPr lang="en-US" altLang="en-US" sz="2200" b="1" dirty="0">
                <a:latin typeface="+mn-lt"/>
              </a:rPr>
              <a:t>every tuple </a:t>
            </a:r>
            <a:r>
              <a:rPr lang="en-US" altLang="en-US" sz="2200" dirty="0">
                <a:latin typeface="+mn-lt"/>
              </a:rPr>
              <a:t>in the first or left relation R in</a:t>
            </a:r>
            <a:endParaRPr lang="en-US" sz="2200" dirty="0">
              <a:latin typeface="+mn-lt"/>
            </a:endParaRPr>
          </a:p>
        </p:txBody>
      </p:sp>
      <p:pic>
        <p:nvPicPr>
          <p:cNvPr id="8" name="Picture 7" descr="R left outer join S"/>
          <p:cNvPicPr>
            <a:picLocks noChangeAspect="1"/>
          </p:cNvPicPr>
          <p:nvPr/>
        </p:nvPicPr>
        <p:blipFill rotWithShape="1">
          <a:blip r:embed="rId2"/>
          <a:srcRect l="14056" t="15683" r="11487" b="34001"/>
          <a:stretch/>
        </p:blipFill>
        <p:spPr>
          <a:xfrm>
            <a:off x="2820909" y="2057921"/>
            <a:ext cx="812455" cy="273215"/>
          </a:xfrm>
          <a:prstGeom prst="rect">
            <a:avLst/>
          </a:prstGeom>
        </p:spPr>
      </p:pic>
      <p:sp>
        <p:nvSpPr>
          <p:cNvPr id="6" name="Content Placeholder 5"/>
          <p:cNvSpPr>
            <a:spLocks noGrp="1"/>
          </p:cNvSpPr>
          <p:nvPr>
            <p:ph sz="quarter" idx="13"/>
          </p:nvPr>
        </p:nvSpPr>
        <p:spPr>
          <a:xfrm>
            <a:off x="460375" y="1987901"/>
            <a:ext cx="8229600" cy="1640412"/>
          </a:xfrm>
        </p:spPr>
        <p:txBody>
          <a:bodyPr/>
          <a:lstStyle/>
          <a:p>
            <a:pPr marL="265113" indent="2789238" eaLnBrk="1" hangingPunct="1">
              <a:lnSpc>
                <a:spcPct val="90000"/>
              </a:lnSpc>
              <a:buNone/>
            </a:pPr>
            <a:r>
              <a:rPr lang="en-US" altLang="en-US" sz="2200" dirty="0" smtClean="0">
                <a:latin typeface="+mn-lt"/>
              </a:rPr>
              <a:t>; </a:t>
            </a:r>
            <a:r>
              <a:rPr lang="en-US" altLang="en-US" sz="2200" dirty="0">
                <a:latin typeface="+mn-lt"/>
              </a:rPr>
              <a:t>if no matching tuple is found in S, then the attributes of S in the join result are filled or “padded” with null values.</a:t>
            </a:r>
          </a:p>
          <a:p>
            <a:pPr eaLnBrk="1" hangingPunct="1">
              <a:lnSpc>
                <a:spcPct val="90000"/>
              </a:lnSpc>
            </a:pPr>
            <a:r>
              <a:rPr lang="en-US" altLang="en-US" sz="2200" dirty="0">
                <a:latin typeface="+mn-lt"/>
              </a:rPr>
              <a:t>A similar operation, right outer join, keeps every tuple in the second or right relation S in the result of</a:t>
            </a:r>
            <a:endParaRPr lang="en-US" sz="2200" dirty="0">
              <a:latin typeface="+mn-lt"/>
            </a:endParaRPr>
          </a:p>
        </p:txBody>
      </p:sp>
      <p:pic>
        <p:nvPicPr>
          <p:cNvPr id="9" name="Picture 8" descr="R left outer join S."/>
          <p:cNvPicPr>
            <a:picLocks noChangeAspect="1"/>
          </p:cNvPicPr>
          <p:nvPr/>
        </p:nvPicPr>
        <p:blipFill rotWithShape="1">
          <a:blip r:embed="rId3"/>
          <a:srcRect l="11090" t="23301" r="12032" b="28925"/>
          <a:stretch/>
        </p:blipFill>
        <p:spPr>
          <a:xfrm>
            <a:off x="5808537" y="3517115"/>
            <a:ext cx="810538" cy="267832"/>
          </a:xfrm>
          <a:prstGeom prst="rect">
            <a:avLst/>
          </a:prstGeom>
        </p:spPr>
      </p:pic>
      <p:sp>
        <p:nvSpPr>
          <p:cNvPr id="7" name="Content Placeholder 6"/>
          <p:cNvSpPr>
            <a:spLocks noGrp="1"/>
          </p:cNvSpPr>
          <p:nvPr>
            <p:ph sz="quarter" idx="14"/>
          </p:nvPr>
        </p:nvSpPr>
        <p:spPr>
          <a:xfrm>
            <a:off x="454025" y="3844483"/>
            <a:ext cx="8232775" cy="609600"/>
          </a:xfrm>
        </p:spPr>
        <p:txBody>
          <a:bodyPr/>
          <a:lstStyle/>
          <a:p>
            <a:r>
              <a:rPr lang="en-US" altLang="en-US" sz="2200" dirty="0">
                <a:latin typeface="+mn-lt"/>
              </a:rPr>
              <a:t>A third operation, full outer join, denoted by</a:t>
            </a:r>
            <a:endParaRPr lang="en-US" sz="2200" dirty="0">
              <a:latin typeface="+mn-lt"/>
            </a:endParaRPr>
          </a:p>
        </p:txBody>
      </p:sp>
      <p:pic>
        <p:nvPicPr>
          <p:cNvPr id="10" name="Picture 9" descr="full outer join"/>
          <p:cNvPicPr>
            <a:picLocks noChangeAspect="1"/>
          </p:cNvPicPr>
          <p:nvPr/>
        </p:nvPicPr>
        <p:blipFill>
          <a:blip r:embed="rId4"/>
          <a:stretch>
            <a:fillRect/>
          </a:stretch>
        </p:blipFill>
        <p:spPr>
          <a:xfrm>
            <a:off x="6186374" y="4002440"/>
            <a:ext cx="395505" cy="275398"/>
          </a:xfrm>
          <a:prstGeom prst="rect">
            <a:avLst/>
          </a:prstGeom>
        </p:spPr>
      </p:pic>
      <p:sp>
        <p:nvSpPr>
          <p:cNvPr id="11" name="Content Placeholder 10"/>
          <p:cNvSpPr>
            <a:spLocks noGrp="1"/>
          </p:cNvSpPr>
          <p:nvPr>
            <p:ph sz="quarter" idx="15"/>
          </p:nvPr>
        </p:nvSpPr>
        <p:spPr>
          <a:xfrm>
            <a:off x="454025" y="3852512"/>
            <a:ext cx="8229600" cy="1121664"/>
          </a:xfrm>
        </p:spPr>
        <p:txBody>
          <a:bodyPr/>
          <a:lstStyle/>
          <a:p>
            <a:pPr marL="265113" indent="5834063">
              <a:buNone/>
            </a:pPr>
            <a:r>
              <a:rPr lang="en-US" altLang="en-US" sz="2200" dirty="0">
                <a:latin typeface="+mn-lt"/>
              </a:rPr>
              <a:t>keeps all tuples </a:t>
            </a:r>
            <a:r>
              <a:rPr lang="en-US" altLang="en-US" sz="2200" b="1" dirty="0">
                <a:latin typeface="+mn-lt"/>
              </a:rPr>
              <a:t>in both the left and the right relations </a:t>
            </a:r>
            <a:r>
              <a:rPr lang="en-US" altLang="en-US" sz="2200" dirty="0">
                <a:latin typeface="+mn-lt"/>
              </a:rPr>
              <a:t>when no matching tuples are found, padding them with null values as needed</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59849125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Figure </a:t>
            </a:r>
            <a:r>
              <a:rPr lang="en-US" altLang="en-US" dirty="0" smtClean="0">
                <a:latin typeface="Times New Roman" panose="02020603050405020304" pitchFamily="18" charset="0"/>
                <a:cs typeface="Times New Roman" panose="02020603050405020304" pitchFamily="18" charset="0"/>
              </a:rPr>
              <a:t>8.12 </a:t>
            </a:r>
            <a:r>
              <a:rPr lang="en-IN" altLang="en-US" dirty="0" smtClean="0">
                <a:latin typeface="Times New Roman" panose="02020603050405020304" pitchFamily="18" charset="0"/>
                <a:cs typeface="Times New Roman" panose="02020603050405020304" pitchFamily="18" charset="0"/>
              </a:rPr>
              <a:t>The </a:t>
            </a:r>
            <a:r>
              <a:rPr lang="en-IN" altLang="en-US" dirty="0">
                <a:latin typeface="Times New Roman" panose="02020603050405020304" pitchFamily="18" charset="0"/>
                <a:cs typeface="Times New Roman" panose="02020603050405020304" pitchFamily="18" charset="0"/>
              </a:rPr>
              <a:t>Result of a LEFT OUTER JOIN Operation</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474737"/>
          </a:xfrm>
        </p:spPr>
        <p:txBody>
          <a:bodyPr/>
          <a:lstStyle/>
          <a:p>
            <a:pPr marL="0" indent="0">
              <a:buNone/>
            </a:pPr>
            <a:r>
              <a:rPr lang="en-US" sz="2400" b="1" dirty="0" smtClean="0">
                <a:latin typeface="+mn-lt"/>
              </a:rPr>
              <a:t>Result</a:t>
            </a:r>
            <a:endParaRPr lang="en-US" sz="2400" b="1" dirty="0">
              <a:latin typeface="+mn-lt"/>
            </a:endParaRPr>
          </a:p>
        </p:txBody>
      </p:sp>
      <p:graphicFrame>
        <p:nvGraphicFramePr>
          <p:cNvPr id="5" name="Table 4"/>
          <p:cNvGraphicFramePr>
            <a:graphicFrameLocks noGrp="1"/>
          </p:cNvGraphicFramePr>
          <p:nvPr>
            <p:extLst>
              <p:ext uri="{D42A27DB-BD31-4B8C-83A1-F6EECF244321}">
                <p14:modId xmlns:p14="http://schemas.microsoft.com/office/powerpoint/2010/main" val="3361584147"/>
              </p:ext>
            </p:extLst>
          </p:nvPr>
        </p:nvGraphicFramePr>
        <p:xfrm>
          <a:off x="1524000" y="2475992"/>
          <a:ext cx="6096000" cy="3337560"/>
        </p:xfrm>
        <a:graphic>
          <a:graphicData uri="http://schemas.openxmlformats.org/drawingml/2006/table">
            <a:tbl>
              <a:tblPr firstRow="1" bandRow="1">
                <a:tableStyleId>{5940675A-B579-460E-94D1-54222C63F5DA}</a:tableStyleId>
              </a:tblPr>
              <a:tblGrid>
                <a:gridCol w="1524000">
                  <a:extLst>
                    <a:ext uri="{9D8B030D-6E8A-4147-A177-3AD203B41FA5}">
                      <a16:colId xmlns:a16="http://schemas.microsoft.com/office/drawing/2014/main" val="2217688678"/>
                    </a:ext>
                  </a:extLst>
                </a:gridCol>
                <a:gridCol w="966216">
                  <a:extLst>
                    <a:ext uri="{9D8B030D-6E8A-4147-A177-3AD203B41FA5}">
                      <a16:colId xmlns:a16="http://schemas.microsoft.com/office/drawing/2014/main" val="2966207242"/>
                    </a:ext>
                  </a:extLst>
                </a:gridCol>
                <a:gridCol w="1719072">
                  <a:extLst>
                    <a:ext uri="{9D8B030D-6E8A-4147-A177-3AD203B41FA5}">
                      <a16:colId xmlns:a16="http://schemas.microsoft.com/office/drawing/2014/main" val="1579437341"/>
                    </a:ext>
                  </a:extLst>
                </a:gridCol>
                <a:gridCol w="1886712">
                  <a:extLst>
                    <a:ext uri="{9D8B030D-6E8A-4147-A177-3AD203B41FA5}">
                      <a16:colId xmlns:a16="http://schemas.microsoft.com/office/drawing/2014/main" val="109462256"/>
                    </a:ext>
                  </a:extLst>
                </a:gridCol>
              </a:tblGrid>
              <a:tr h="370840">
                <a:tc>
                  <a:txBody>
                    <a:bodyPr/>
                    <a:lstStyle/>
                    <a:p>
                      <a:r>
                        <a:rPr lang="en-US" sz="1600" b="1" u="none" strike="noStrike" cap="none" baseline="0" dirty="0" smtClean="0">
                          <a:sym typeface="Arial"/>
                        </a:rPr>
                        <a:t>F</a:t>
                      </a:r>
                      <a:r>
                        <a:rPr lang="en-US" sz="100" b="1" u="none" strike="noStrike" cap="none" baseline="0" dirty="0" smtClean="0">
                          <a:sym typeface="Arial"/>
                        </a:rPr>
                        <a:t> </a:t>
                      </a:r>
                      <a:r>
                        <a:rPr lang="en-US" sz="1600" b="1" u="none" strike="noStrike" cap="none" baseline="0" dirty="0" smtClean="0">
                          <a:sym typeface="Arial"/>
                        </a:rPr>
                        <a:t>name</a:t>
                      </a:r>
                      <a:endParaRPr lang="en-US" sz="1600" b="1" dirty="0">
                        <a:latin typeface="+mn-lt"/>
                      </a:endParaRPr>
                    </a:p>
                  </a:txBody>
                  <a:tcPr/>
                </a:tc>
                <a:tc>
                  <a:txBody>
                    <a:bodyPr/>
                    <a:lstStyle/>
                    <a:p>
                      <a:r>
                        <a:rPr lang="en-US" sz="1600" b="1" u="none" strike="noStrike" cap="none" baseline="0" dirty="0" smtClean="0">
                          <a:sym typeface="Arial"/>
                        </a:rPr>
                        <a:t>M</a:t>
                      </a:r>
                      <a:r>
                        <a:rPr lang="en-US" sz="100" b="1" u="none" strike="noStrike" cap="none" baseline="0" dirty="0" smtClean="0">
                          <a:sym typeface="Arial"/>
                        </a:rPr>
                        <a:t> </a:t>
                      </a:r>
                      <a:r>
                        <a:rPr lang="en-US" sz="1600" b="1" u="none" strike="noStrike" cap="none" baseline="0" dirty="0" smtClean="0">
                          <a:sym typeface="Arial"/>
                        </a:rPr>
                        <a:t>init</a:t>
                      </a:r>
                      <a:endParaRPr lang="en-US" sz="1600" b="1" dirty="0">
                        <a:latin typeface="+mn-lt"/>
                      </a:endParaRPr>
                    </a:p>
                  </a:txBody>
                  <a:tcPr/>
                </a:tc>
                <a:tc>
                  <a:txBody>
                    <a:bodyPr/>
                    <a:lstStyle/>
                    <a:p>
                      <a:r>
                        <a:rPr lang="en-US" sz="1600" b="1" u="none" strike="noStrike" cap="none" baseline="0" dirty="0" smtClean="0">
                          <a:sym typeface="Arial"/>
                        </a:rPr>
                        <a:t>L</a:t>
                      </a:r>
                      <a:r>
                        <a:rPr lang="en-US" sz="100" b="1" u="none" strike="noStrike" cap="none" baseline="0" dirty="0" smtClean="0">
                          <a:sym typeface="Arial"/>
                        </a:rPr>
                        <a:t> </a:t>
                      </a:r>
                      <a:r>
                        <a:rPr lang="en-US" sz="1600" b="1" u="none" strike="noStrike" cap="none" baseline="0" dirty="0" smtClean="0">
                          <a:sym typeface="Arial"/>
                        </a:rPr>
                        <a:t>name</a:t>
                      </a:r>
                      <a:endParaRPr lang="en-US" sz="1600" b="1" dirty="0">
                        <a:latin typeface="+mn-lt"/>
                      </a:endParaRPr>
                    </a:p>
                  </a:txBody>
                  <a:tcPr/>
                </a:tc>
                <a:tc>
                  <a:txBody>
                    <a:bodyPr/>
                    <a:lstStyle/>
                    <a:p>
                      <a:r>
                        <a:rPr lang="en-US" sz="1600" b="1" u="none" strike="noStrike" cap="none" baseline="0" dirty="0" smtClean="0">
                          <a:sym typeface="Arial"/>
                        </a:rPr>
                        <a:t>D</a:t>
                      </a:r>
                      <a:r>
                        <a:rPr lang="en-US" sz="100" b="1" u="none" strike="noStrike" cap="none" baseline="0" dirty="0" smtClean="0">
                          <a:sym typeface="Arial"/>
                        </a:rPr>
                        <a:t> </a:t>
                      </a:r>
                      <a:r>
                        <a:rPr lang="en-US" sz="1600" b="1" u="none" strike="noStrike" cap="none" baseline="0" dirty="0" smtClean="0">
                          <a:sym typeface="Arial"/>
                        </a:rPr>
                        <a:t>name</a:t>
                      </a:r>
                      <a:endParaRPr lang="en-US" sz="1600" b="1" dirty="0">
                        <a:latin typeface="+mn-lt"/>
                      </a:endParaRPr>
                    </a:p>
                  </a:txBody>
                  <a:tcPr/>
                </a:tc>
                <a:extLst>
                  <a:ext uri="{0D108BD9-81ED-4DB2-BD59-A6C34878D82A}">
                    <a16:rowId xmlns:a16="http://schemas.microsoft.com/office/drawing/2014/main" val="1037572890"/>
                  </a:ext>
                </a:extLst>
              </a:tr>
              <a:tr h="370840">
                <a:tc>
                  <a:txBody>
                    <a:bodyPr/>
                    <a:lstStyle/>
                    <a:p>
                      <a:r>
                        <a:rPr lang="en-US" sz="1600" u="none" strike="noStrike" cap="none" baseline="0" dirty="0" smtClean="0">
                          <a:sym typeface="Arial"/>
                        </a:rPr>
                        <a:t>John</a:t>
                      </a:r>
                      <a:endParaRPr lang="en-US" sz="1600" dirty="0">
                        <a:latin typeface="+mn-lt"/>
                      </a:endParaRPr>
                    </a:p>
                  </a:txBody>
                  <a:tcPr/>
                </a:tc>
                <a:tc>
                  <a:txBody>
                    <a:bodyPr/>
                    <a:lstStyle/>
                    <a:p>
                      <a:r>
                        <a:rPr lang="en-US" sz="1600" u="none" strike="noStrike" cap="none" baseline="0" dirty="0" smtClean="0">
                          <a:sym typeface="Arial"/>
                        </a:rPr>
                        <a:t>B</a:t>
                      </a:r>
                      <a:endParaRPr lang="en-US" sz="1600" dirty="0">
                        <a:latin typeface="+mn-lt"/>
                      </a:endParaRPr>
                    </a:p>
                  </a:txBody>
                  <a:tcPr/>
                </a:tc>
                <a:tc>
                  <a:txBody>
                    <a:bodyPr/>
                    <a:lstStyle/>
                    <a:p>
                      <a:r>
                        <a:rPr lang="en-US" sz="1600" u="none" strike="noStrike" cap="none" baseline="0" dirty="0" smtClean="0">
                          <a:sym typeface="Arial"/>
                        </a:rPr>
                        <a:t>Smith</a:t>
                      </a:r>
                      <a:endParaRPr lang="en-US" sz="1600" dirty="0">
                        <a:latin typeface="+mn-lt"/>
                      </a:endParaRPr>
                    </a:p>
                  </a:txBody>
                  <a:tcPr/>
                </a:tc>
                <a:tc>
                  <a:txBody>
                    <a:bodyPr/>
                    <a:lstStyle/>
                    <a:p>
                      <a:r>
                        <a:rPr lang="en-US" sz="1600" u="none" strike="noStrike" cap="none" baseline="0" dirty="0" smtClean="0">
                          <a:sym typeface="Arial"/>
                        </a:rPr>
                        <a:t>NULL</a:t>
                      </a:r>
                      <a:endParaRPr lang="en-US" sz="1600" dirty="0">
                        <a:latin typeface="+mn-lt"/>
                      </a:endParaRPr>
                    </a:p>
                  </a:txBody>
                  <a:tcPr/>
                </a:tc>
                <a:extLst>
                  <a:ext uri="{0D108BD9-81ED-4DB2-BD59-A6C34878D82A}">
                    <a16:rowId xmlns:a16="http://schemas.microsoft.com/office/drawing/2014/main" val="4123048354"/>
                  </a:ext>
                </a:extLst>
              </a:tr>
              <a:tr h="370840">
                <a:tc>
                  <a:txBody>
                    <a:bodyPr/>
                    <a:lstStyle/>
                    <a:p>
                      <a:r>
                        <a:rPr lang="en-US" sz="1600" u="none" strike="noStrike" cap="none" baseline="0" dirty="0" smtClean="0">
                          <a:sym typeface="Arial"/>
                        </a:rPr>
                        <a:t>Franklin</a:t>
                      </a:r>
                      <a:endParaRPr lang="en-US" sz="1600" dirty="0">
                        <a:latin typeface="+mn-lt"/>
                      </a:endParaRPr>
                    </a:p>
                  </a:txBody>
                  <a:tcPr/>
                </a:tc>
                <a:tc>
                  <a:txBody>
                    <a:bodyPr/>
                    <a:lstStyle/>
                    <a:p>
                      <a:r>
                        <a:rPr lang="en-US" sz="1600" u="none" strike="noStrike" cap="none" baseline="0" dirty="0" smtClean="0">
                          <a:sym typeface="Arial"/>
                        </a:rPr>
                        <a:t>T</a:t>
                      </a:r>
                      <a:endParaRPr lang="en-US" sz="1600" dirty="0">
                        <a:latin typeface="+mn-lt"/>
                      </a:endParaRPr>
                    </a:p>
                  </a:txBody>
                  <a:tcPr/>
                </a:tc>
                <a:tc>
                  <a:txBody>
                    <a:bodyPr/>
                    <a:lstStyle/>
                    <a:p>
                      <a:r>
                        <a:rPr lang="en-US" sz="1600" u="none" strike="noStrike" cap="none" baseline="0" dirty="0" smtClean="0">
                          <a:sym typeface="Arial"/>
                        </a:rPr>
                        <a:t>Wong</a:t>
                      </a:r>
                      <a:endParaRPr lang="en-US" sz="1600" dirty="0">
                        <a:latin typeface="+mn-lt"/>
                      </a:endParaRPr>
                    </a:p>
                  </a:txBody>
                  <a:tcPr/>
                </a:tc>
                <a:tc>
                  <a:txBody>
                    <a:bodyPr/>
                    <a:lstStyle/>
                    <a:p>
                      <a:r>
                        <a:rPr lang="en-US" sz="1600" u="none" strike="noStrike" cap="none" baseline="0" dirty="0" smtClean="0">
                          <a:sym typeface="Arial"/>
                        </a:rPr>
                        <a:t>Research</a:t>
                      </a:r>
                      <a:endParaRPr lang="en-US" sz="1600" dirty="0">
                        <a:latin typeface="+mn-lt"/>
                      </a:endParaRPr>
                    </a:p>
                  </a:txBody>
                  <a:tcPr/>
                </a:tc>
                <a:extLst>
                  <a:ext uri="{0D108BD9-81ED-4DB2-BD59-A6C34878D82A}">
                    <a16:rowId xmlns:a16="http://schemas.microsoft.com/office/drawing/2014/main" val="682752175"/>
                  </a:ext>
                </a:extLst>
              </a:tr>
              <a:tr h="370840">
                <a:tc>
                  <a:txBody>
                    <a:bodyPr/>
                    <a:lstStyle/>
                    <a:p>
                      <a:r>
                        <a:rPr lang="en-US" sz="1600" u="none" strike="noStrike" cap="none" baseline="0" dirty="0" smtClean="0">
                          <a:sym typeface="Arial"/>
                        </a:rPr>
                        <a:t>Alicia</a:t>
                      </a:r>
                      <a:endParaRPr lang="en-US" sz="1600" dirty="0">
                        <a:latin typeface="+mn-lt"/>
                      </a:endParaRPr>
                    </a:p>
                  </a:txBody>
                  <a:tcPr/>
                </a:tc>
                <a:tc>
                  <a:txBody>
                    <a:bodyPr/>
                    <a:lstStyle/>
                    <a:p>
                      <a:r>
                        <a:rPr lang="en-US" sz="1600" u="none" strike="noStrike" cap="none" baseline="0" dirty="0" smtClean="0">
                          <a:sym typeface="Arial"/>
                        </a:rPr>
                        <a:t>J</a:t>
                      </a:r>
                      <a:endParaRPr lang="en-US" sz="1600" dirty="0">
                        <a:latin typeface="+mn-lt"/>
                      </a:endParaRPr>
                    </a:p>
                  </a:txBody>
                  <a:tcPr/>
                </a:tc>
                <a:tc>
                  <a:txBody>
                    <a:bodyPr/>
                    <a:lstStyle/>
                    <a:p>
                      <a:r>
                        <a:rPr lang="en-US" sz="1600" u="none" strike="noStrike" cap="none" baseline="0" dirty="0" smtClean="0">
                          <a:sym typeface="Arial"/>
                        </a:rPr>
                        <a:t>Zelaya</a:t>
                      </a:r>
                      <a:endParaRPr lang="en-US" sz="1600" dirty="0">
                        <a:latin typeface="+mn-lt"/>
                      </a:endParaRPr>
                    </a:p>
                  </a:txBody>
                  <a:tcPr/>
                </a:tc>
                <a:tc>
                  <a:txBody>
                    <a:bodyPr/>
                    <a:lstStyle/>
                    <a:p>
                      <a:r>
                        <a:rPr lang="en-US" sz="1600" u="none" strike="noStrike" cap="none" baseline="0" dirty="0" smtClean="0">
                          <a:sym typeface="Arial"/>
                        </a:rPr>
                        <a:t>NULL</a:t>
                      </a:r>
                      <a:endParaRPr lang="en-US" sz="1600" dirty="0">
                        <a:latin typeface="+mn-lt"/>
                      </a:endParaRPr>
                    </a:p>
                  </a:txBody>
                  <a:tcPr/>
                </a:tc>
                <a:extLst>
                  <a:ext uri="{0D108BD9-81ED-4DB2-BD59-A6C34878D82A}">
                    <a16:rowId xmlns:a16="http://schemas.microsoft.com/office/drawing/2014/main" val="3161296874"/>
                  </a:ext>
                </a:extLst>
              </a:tr>
              <a:tr h="370840">
                <a:tc>
                  <a:txBody>
                    <a:bodyPr/>
                    <a:lstStyle/>
                    <a:p>
                      <a:r>
                        <a:rPr lang="en-US" sz="1600" u="none" strike="noStrike" cap="none" baseline="0" dirty="0" smtClean="0">
                          <a:sym typeface="Arial"/>
                        </a:rPr>
                        <a:t>Jennifer</a:t>
                      </a:r>
                      <a:endParaRPr lang="en-US" sz="1600" dirty="0">
                        <a:latin typeface="+mn-lt"/>
                      </a:endParaRPr>
                    </a:p>
                  </a:txBody>
                  <a:tcPr/>
                </a:tc>
                <a:tc>
                  <a:txBody>
                    <a:bodyPr/>
                    <a:lstStyle/>
                    <a:p>
                      <a:r>
                        <a:rPr lang="en-US" sz="1600" u="none" strike="noStrike" cap="none" baseline="0" dirty="0" smtClean="0">
                          <a:sym typeface="Arial"/>
                        </a:rPr>
                        <a:t>S</a:t>
                      </a:r>
                      <a:endParaRPr lang="en-US" sz="1600" dirty="0">
                        <a:latin typeface="+mn-lt"/>
                      </a:endParaRPr>
                    </a:p>
                  </a:txBody>
                  <a:tcPr/>
                </a:tc>
                <a:tc>
                  <a:txBody>
                    <a:bodyPr/>
                    <a:lstStyle/>
                    <a:p>
                      <a:r>
                        <a:rPr lang="en-US" sz="1600" u="none" strike="noStrike" cap="none" baseline="0" dirty="0" smtClean="0">
                          <a:sym typeface="Arial"/>
                        </a:rPr>
                        <a:t>Wallace</a:t>
                      </a:r>
                      <a:endParaRPr lang="en-US" sz="1600" dirty="0">
                        <a:latin typeface="+mn-lt"/>
                      </a:endParaRPr>
                    </a:p>
                  </a:txBody>
                  <a:tcPr/>
                </a:tc>
                <a:tc>
                  <a:txBody>
                    <a:bodyPr/>
                    <a:lstStyle/>
                    <a:p>
                      <a:r>
                        <a:rPr lang="en-US" sz="1600" u="none" strike="noStrike" cap="none" baseline="0" dirty="0" smtClean="0">
                          <a:sym typeface="Arial"/>
                        </a:rPr>
                        <a:t>Administration</a:t>
                      </a:r>
                      <a:endParaRPr lang="en-US" sz="1600" dirty="0">
                        <a:latin typeface="+mn-lt"/>
                      </a:endParaRPr>
                    </a:p>
                  </a:txBody>
                  <a:tcPr/>
                </a:tc>
                <a:extLst>
                  <a:ext uri="{0D108BD9-81ED-4DB2-BD59-A6C34878D82A}">
                    <a16:rowId xmlns:a16="http://schemas.microsoft.com/office/drawing/2014/main" val="818617391"/>
                  </a:ext>
                </a:extLst>
              </a:tr>
              <a:tr h="370840">
                <a:tc>
                  <a:txBody>
                    <a:bodyPr/>
                    <a:lstStyle/>
                    <a:p>
                      <a:r>
                        <a:rPr lang="en-US" sz="1600" u="none" strike="noStrike" cap="none" baseline="0" dirty="0" smtClean="0">
                          <a:sym typeface="Arial"/>
                        </a:rPr>
                        <a:t>Ramesh</a:t>
                      </a:r>
                      <a:endParaRPr lang="en-US" sz="1600" dirty="0">
                        <a:latin typeface="+mn-lt"/>
                      </a:endParaRPr>
                    </a:p>
                  </a:txBody>
                  <a:tcPr/>
                </a:tc>
                <a:tc>
                  <a:txBody>
                    <a:bodyPr/>
                    <a:lstStyle/>
                    <a:p>
                      <a:r>
                        <a:rPr lang="en-US" sz="1600" u="none" strike="noStrike" cap="none" baseline="0" dirty="0" smtClean="0">
                          <a:sym typeface="Arial"/>
                        </a:rPr>
                        <a:t>K</a:t>
                      </a:r>
                      <a:endParaRPr lang="en-US" sz="1600" dirty="0">
                        <a:latin typeface="+mn-lt"/>
                      </a:endParaRPr>
                    </a:p>
                  </a:txBody>
                  <a:tcPr/>
                </a:tc>
                <a:tc>
                  <a:txBody>
                    <a:bodyPr/>
                    <a:lstStyle/>
                    <a:p>
                      <a:r>
                        <a:rPr lang="en-US" sz="1600" u="none" strike="noStrike" cap="none" baseline="0" dirty="0" smtClean="0">
                          <a:sym typeface="Arial"/>
                        </a:rPr>
                        <a:t>Narayan</a:t>
                      </a:r>
                      <a:endParaRPr lang="en-US" sz="1600" dirty="0">
                        <a:latin typeface="+mn-lt"/>
                      </a:endParaRPr>
                    </a:p>
                  </a:txBody>
                  <a:tcPr/>
                </a:tc>
                <a:tc>
                  <a:txBody>
                    <a:bodyPr/>
                    <a:lstStyle/>
                    <a:p>
                      <a:r>
                        <a:rPr lang="en-US" sz="1600" u="none" strike="noStrike" cap="none" baseline="0" dirty="0" smtClean="0">
                          <a:sym typeface="Arial"/>
                        </a:rPr>
                        <a:t>NULL</a:t>
                      </a:r>
                      <a:endParaRPr lang="en-US" sz="1600" dirty="0">
                        <a:latin typeface="+mn-lt"/>
                      </a:endParaRPr>
                    </a:p>
                  </a:txBody>
                  <a:tcPr/>
                </a:tc>
                <a:extLst>
                  <a:ext uri="{0D108BD9-81ED-4DB2-BD59-A6C34878D82A}">
                    <a16:rowId xmlns:a16="http://schemas.microsoft.com/office/drawing/2014/main" val="280650144"/>
                  </a:ext>
                </a:extLst>
              </a:tr>
              <a:tr h="370840">
                <a:tc>
                  <a:txBody>
                    <a:bodyPr/>
                    <a:lstStyle/>
                    <a:p>
                      <a:r>
                        <a:rPr lang="en-US" sz="1600" u="none" strike="noStrike" cap="none" baseline="0" dirty="0" smtClean="0">
                          <a:sym typeface="Arial"/>
                        </a:rPr>
                        <a:t>Joyce</a:t>
                      </a:r>
                      <a:endParaRPr lang="en-US" sz="1600" dirty="0">
                        <a:latin typeface="+mn-lt"/>
                      </a:endParaRPr>
                    </a:p>
                  </a:txBody>
                  <a:tcPr/>
                </a:tc>
                <a:tc>
                  <a:txBody>
                    <a:bodyPr/>
                    <a:lstStyle/>
                    <a:p>
                      <a:r>
                        <a:rPr lang="en-US" sz="1600" u="none" strike="noStrike" cap="none" baseline="0" dirty="0" smtClean="0">
                          <a:sym typeface="Arial"/>
                        </a:rPr>
                        <a:t>A</a:t>
                      </a:r>
                      <a:endParaRPr lang="en-US" sz="1600" dirty="0">
                        <a:latin typeface="+mn-lt"/>
                      </a:endParaRPr>
                    </a:p>
                  </a:txBody>
                  <a:tcPr/>
                </a:tc>
                <a:tc>
                  <a:txBody>
                    <a:bodyPr/>
                    <a:lstStyle/>
                    <a:p>
                      <a:r>
                        <a:rPr lang="en-US" sz="1600" u="none" strike="noStrike" cap="none" baseline="0" dirty="0" smtClean="0">
                          <a:sym typeface="Arial"/>
                        </a:rPr>
                        <a:t>English</a:t>
                      </a:r>
                      <a:endParaRPr lang="en-US" sz="1600" dirty="0">
                        <a:latin typeface="+mn-lt"/>
                      </a:endParaRPr>
                    </a:p>
                  </a:txBody>
                  <a:tcPr/>
                </a:tc>
                <a:tc>
                  <a:txBody>
                    <a:bodyPr/>
                    <a:lstStyle/>
                    <a:p>
                      <a:r>
                        <a:rPr lang="en-US" sz="1600" u="none" strike="noStrike" cap="none" baseline="0" dirty="0" smtClean="0">
                          <a:sym typeface="Arial"/>
                        </a:rPr>
                        <a:t>NULL</a:t>
                      </a:r>
                      <a:endParaRPr lang="en-US" sz="1600" dirty="0">
                        <a:latin typeface="+mn-lt"/>
                      </a:endParaRPr>
                    </a:p>
                  </a:txBody>
                  <a:tcPr/>
                </a:tc>
                <a:extLst>
                  <a:ext uri="{0D108BD9-81ED-4DB2-BD59-A6C34878D82A}">
                    <a16:rowId xmlns:a16="http://schemas.microsoft.com/office/drawing/2014/main" val="4182345888"/>
                  </a:ext>
                </a:extLst>
              </a:tr>
              <a:tr h="370840">
                <a:tc>
                  <a:txBody>
                    <a:bodyPr/>
                    <a:lstStyle/>
                    <a:p>
                      <a:r>
                        <a:rPr lang="en-US" sz="1600" u="none" strike="noStrike" cap="none" baseline="0" dirty="0" smtClean="0">
                          <a:sym typeface="Arial"/>
                        </a:rPr>
                        <a:t>Ahmad</a:t>
                      </a:r>
                      <a:endParaRPr lang="en-US" sz="1600" dirty="0">
                        <a:latin typeface="+mn-lt"/>
                      </a:endParaRPr>
                    </a:p>
                  </a:txBody>
                  <a:tcPr/>
                </a:tc>
                <a:tc>
                  <a:txBody>
                    <a:bodyPr/>
                    <a:lstStyle/>
                    <a:p>
                      <a:r>
                        <a:rPr lang="en-US" sz="1600" u="none" strike="noStrike" cap="none" baseline="0" dirty="0" smtClean="0">
                          <a:sym typeface="Arial"/>
                        </a:rPr>
                        <a:t>V</a:t>
                      </a:r>
                      <a:endParaRPr lang="en-US" sz="1600" dirty="0">
                        <a:latin typeface="+mn-lt"/>
                      </a:endParaRPr>
                    </a:p>
                  </a:txBody>
                  <a:tcPr/>
                </a:tc>
                <a:tc>
                  <a:txBody>
                    <a:bodyPr/>
                    <a:lstStyle/>
                    <a:p>
                      <a:r>
                        <a:rPr lang="en-US" sz="1600" u="none" strike="noStrike" cap="none" baseline="0" dirty="0" smtClean="0">
                          <a:sym typeface="Arial"/>
                        </a:rPr>
                        <a:t>Jabbar</a:t>
                      </a:r>
                      <a:endParaRPr lang="en-US" sz="1600" dirty="0">
                        <a:latin typeface="+mn-lt"/>
                      </a:endParaRPr>
                    </a:p>
                  </a:txBody>
                  <a:tcPr/>
                </a:tc>
                <a:tc>
                  <a:txBody>
                    <a:bodyPr/>
                    <a:lstStyle/>
                    <a:p>
                      <a:r>
                        <a:rPr lang="en-US" sz="1600" u="none" strike="noStrike" cap="none" baseline="0" dirty="0" smtClean="0">
                          <a:sym typeface="Arial"/>
                        </a:rPr>
                        <a:t>NULL</a:t>
                      </a:r>
                      <a:endParaRPr lang="en-US" sz="1600" dirty="0">
                        <a:latin typeface="+mn-lt"/>
                      </a:endParaRPr>
                    </a:p>
                  </a:txBody>
                  <a:tcPr/>
                </a:tc>
                <a:extLst>
                  <a:ext uri="{0D108BD9-81ED-4DB2-BD59-A6C34878D82A}">
                    <a16:rowId xmlns:a16="http://schemas.microsoft.com/office/drawing/2014/main" val="1715971922"/>
                  </a:ext>
                </a:extLst>
              </a:tr>
              <a:tr h="370840">
                <a:tc>
                  <a:txBody>
                    <a:bodyPr/>
                    <a:lstStyle/>
                    <a:p>
                      <a:r>
                        <a:rPr lang="en-US" sz="1600" u="none" strike="noStrike" cap="none" baseline="0" dirty="0" smtClean="0">
                          <a:sym typeface="Arial"/>
                        </a:rPr>
                        <a:t>James</a:t>
                      </a:r>
                      <a:endParaRPr lang="en-US" sz="1600" dirty="0">
                        <a:latin typeface="+mn-lt"/>
                      </a:endParaRPr>
                    </a:p>
                  </a:txBody>
                  <a:tcPr/>
                </a:tc>
                <a:tc>
                  <a:txBody>
                    <a:bodyPr/>
                    <a:lstStyle/>
                    <a:p>
                      <a:r>
                        <a:rPr lang="en-US" sz="1600" u="none" strike="noStrike" cap="none" baseline="0" dirty="0" smtClean="0">
                          <a:sym typeface="Arial"/>
                        </a:rPr>
                        <a:t>E</a:t>
                      </a:r>
                      <a:endParaRPr lang="en-US" sz="1600" dirty="0">
                        <a:latin typeface="+mn-lt"/>
                      </a:endParaRPr>
                    </a:p>
                  </a:txBody>
                  <a:tcPr/>
                </a:tc>
                <a:tc>
                  <a:txBody>
                    <a:bodyPr/>
                    <a:lstStyle/>
                    <a:p>
                      <a:r>
                        <a:rPr lang="en-US" sz="1600" u="none" strike="noStrike" cap="none" baseline="0" dirty="0" smtClean="0">
                          <a:sym typeface="Arial"/>
                        </a:rPr>
                        <a:t>Borg</a:t>
                      </a:r>
                      <a:endParaRPr lang="en-US" sz="1600" dirty="0">
                        <a:latin typeface="+mn-lt"/>
                      </a:endParaRPr>
                    </a:p>
                  </a:txBody>
                  <a:tcPr/>
                </a:tc>
                <a:tc>
                  <a:txBody>
                    <a:bodyPr/>
                    <a:lstStyle/>
                    <a:p>
                      <a:r>
                        <a:rPr lang="en-US" sz="1600" u="none" strike="noStrike" cap="none" baseline="0" dirty="0" smtClean="0">
                          <a:sym typeface="Arial"/>
                        </a:rPr>
                        <a:t>Headquarters</a:t>
                      </a:r>
                      <a:endParaRPr lang="en-US" sz="1600" dirty="0">
                        <a:latin typeface="+mn-lt"/>
                      </a:endParaRPr>
                    </a:p>
                  </a:txBody>
                  <a:tcPr/>
                </a:tc>
                <a:extLst>
                  <a:ext uri="{0D108BD9-81ED-4DB2-BD59-A6C34878D82A}">
                    <a16:rowId xmlns:a16="http://schemas.microsoft.com/office/drawing/2014/main" val="4292337953"/>
                  </a:ext>
                </a:extLst>
              </a:tr>
            </a:tbl>
          </a:graphicData>
        </a:graphic>
      </p:graphicFrame>
    </p:spTree>
    <p:extLst>
      <p:ext uri="{BB962C8B-B14F-4D97-AF65-F5344CB8AC3E}">
        <p14:creationId xmlns:p14="http://schemas.microsoft.com/office/powerpoint/2010/main" val="295737439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t>
            </a:r>
            <a:r>
              <a:rPr lang="en-US" altLang="en-US" sz="2000" b="0" dirty="0" smtClean="0"/>
              <a:t>(5 </a:t>
            </a:r>
            <a:r>
              <a:rPr lang="en-US" altLang="en-US" sz="2000" b="0" dirty="0"/>
              <a:t>of 6)</a:t>
            </a:r>
            <a:endParaRPr lang="en-US" dirty="0"/>
          </a:p>
        </p:txBody>
      </p:sp>
      <p:sp>
        <p:nvSpPr>
          <p:cNvPr id="3" name="Text Placeholder 2"/>
          <p:cNvSpPr>
            <a:spLocks noGrp="1"/>
          </p:cNvSpPr>
          <p:nvPr>
            <p:ph type="body" idx="1"/>
          </p:nvPr>
        </p:nvSpPr>
        <p:spPr>
          <a:xfrm>
            <a:off x="457200" y="1600200"/>
            <a:ext cx="8229600" cy="4713514"/>
          </a:xfrm>
        </p:spPr>
        <p:txBody>
          <a:bodyPr/>
          <a:lstStyle/>
          <a:p>
            <a:pPr eaLnBrk="1" hangingPunct="1"/>
            <a:r>
              <a:rPr lang="en-US" altLang="en-US" sz="2200" dirty="0">
                <a:latin typeface="+mn-lt"/>
              </a:rPr>
              <a:t>OUTER UNION Operations</a:t>
            </a:r>
          </a:p>
          <a:p>
            <a:pPr lvl="1" eaLnBrk="1" hangingPunct="1"/>
            <a:r>
              <a:rPr lang="en-US" altLang="en-US" sz="2200" dirty="0">
                <a:latin typeface="+mn-lt"/>
              </a:rPr>
              <a:t>The outer union operation was developed to take the union of tuples from two relations if the relations are </a:t>
            </a:r>
            <a:r>
              <a:rPr lang="en-US" altLang="en-US" sz="2200" b="1" dirty="0">
                <a:latin typeface="+mn-lt"/>
              </a:rPr>
              <a:t>not type compatible</a:t>
            </a:r>
            <a:r>
              <a:rPr lang="en-US" altLang="en-US" sz="2200" b="1" dirty="0" smtClean="0">
                <a:latin typeface="+mn-lt"/>
              </a:rPr>
              <a:t>.</a:t>
            </a:r>
            <a:endParaRPr lang="en-US" altLang="en-US" sz="2200" b="1" dirty="0">
              <a:latin typeface="+mn-lt"/>
            </a:endParaRPr>
          </a:p>
          <a:p>
            <a:pPr lvl="1" eaLnBrk="1" hangingPunct="1"/>
            <a:r>
              <a:rPr lang="en-US" altLang="en-US" sz="2200" dirty="0">
                <a:latin typeface="+mn-lt"/>
              </a:rPr>
              <a:t>This operation will take the union of tuples in two relations </a:t>
            </a:r>
            <a:r>
              <a:rPr lang="en-US" altLang="en-US" sz="2200" i="1" dirty="0">
                <a:latin typeface="+mn-lt"/>
              </a:rPr>
              <a:t>R</a:t>
            </a:r>
            <a:r>
              <a:rPr lang="en-US" altLang="en-US" sz="2200" dirty="0">
                <a:latin typeface="+mn-lt"/>
              </a:rPr>
              <a:t>(</a:t>
            </a:r>
            <a:r>
              <a:rPr lang="en-US" altLang="en-US" sz="2200" i="1" dirty="0">
                <a:latin typeface="+mn-lt"/>
              </a:rPr>
              <a:t>X</a:t>
            </a:r>
            <a:r>
              <a:rPr lang="en-US" altLang="en-US" sz="2200" dirty="0">
                <a:latin typeface="+mn-lt"/>
              </a:rPr>
              <a:t>, </a:t>
            </a:r>
            <a:r>
              <a:rPr lang="en-US" altLang="en-US" sz="2200" i="1" dirty="0">
                <a:latin typeface="+mn-lt"/>
              </a:rPr>
              <a:t>Y</a:t>
            </a:r>
            <a:r>
              <a:rPr lang="en-US" altLang="en-US" sz="2200" dirty="0">
                <a:latin typeface="+mn-lt"/>
              </a:rPr>
              <a:t>) and </a:t>
            </a:r>
            <a:r>
              <a:rPr lang="en-US" altLang="en-US" sz="2200" i="1" dirty="0">
                <a:latin typeface="+mn-lt"/>
              </a:rPr>
              <a:t>S</a:t>
            </a:r>
            <a:r>
              <a:rPr lang="en-US" altLang="en-US" sz="2200" dirty="0">
                <a:latin typeface="+mn-lt"/>
              </a:rPr>
              <a:t>(</a:t>
            </a:r>
            <a:r>
              <a:rPr lang="en-US" altLang="en-US" sz="2200" i="1" dirty="0">
                <a:latin typeface="+mn-lt"/>
              </a:rPr>
              <a:t>X</a:t>
            </a:r>
            <a:r>
              <a:rPr lang="en-US" altLang="en-US" sz="2200" dirty="0">
                <a:latin typeface="+mn-lt"/>
              </a:rPr>
              <a:t>, </a:t>
            </a:r>
            <a:r>
              <a:rPr lang="en-US" altLang="en-US" sz="2200" i="1" dirty="0">
                <a:latin typeface="+mn-lt"/>
              </a:rPr>
              <a:t>Z</a:t>
            </a:r>
            <a:r>
              <a:rPr lang="en-US" altLang="en-US" sz="2200" dirty="0">
                <a:latin typeface="+mn-lt"/>
              </a:rPr>
              <a:t>) that are </a:t>
            </a:r>
            <a:r>
              <a:rPr lang="en-US" altLang="en-US" sz="2200" b="1" dirty="0">
                <a:latin typeface="+mn-lt"/>
              </a:rPr>
              <a:t>partially compatible</a:t>
            </a:r>
            <a:r>
              <a:rPr lang="en-US" altLang="en-US" sz="2200" dirty="0">
                <a:latin typeface="+mn-lt"/>
              </a:rPr>
              <a:t>, meaning that only some of their attributes, say </a:t>
            </a:r>
            <a:r>
              <a:rPr lang="en-US" altLang="en-US" sz="2200" i="1" dirty="0">
                <a:latin typeface="+mn-lt"/>
              </a:rPr>
              <a:t>X</a:t>
            </a:r>
            <a:r>
              <a:rPr lang="en-US" altLang="en-US" sz="2200" dirty="0">
                <a:latin typeface="+mn-lt"/>
              </a:rPr>
              <a:t>, are type compatible</a:t>
            </a:r>
            <a:r>
              <a:rPr lang="en-US" altLang="en-US" sz="2200" dirty="0" smtClean="0">
                <a:latin typeface="+mn-lt"/>
              </a:rPr>
              <a:t>.</a:t>
            </a:r>
            <a:endParaRPr lang="en-US" altLang="en-US" sz="2200" dirty="0">
              <a:latin typeface="+mn-lt"/>
            </a:endParaRPr>
          </a:p>
          <a:p>
            <a:pPr lvl="1" eaLnBrk="1" hangingPunct="1"/>
            <a:r>
              <a:rPr lang="en-US" altLang="en-US" sz="2200" dirty="0">
                <a:latin typeface="+mn-lt"/>
              </a:rPr>
              <a:t>The attributes that are type compatible are represented only once in the result, and those attributes that are not type compatible from either relation are also kept in the result relation </a:t>
            </a:r>
            <a:r>
              <a:rPr lang="en-US" altLang="en-US" sz="2200" i="1" dirty="0">
                <a:latin typeface="+mn-lt"/>
              </a:rPr>
              <a:t>T</a:t>
            </a:r>
            <a:r>
              <a:rPr lang="en-US" altLang="en-US" sz="2200" dirty="0">
                <a:latin typeface="+mn-lt"/>
              </a:rPr>
              <a:t>(</a:t>
            </a:r>
            <a:r>
              <a:rPr lang="en-US" altLang="en-US" sz="2200" i="1" dirty="0">
                <a:latin typeface="+mn-lt"/>
              </a:rPr>
              <a:t>X</a:t>
            </a:r>
            <a:r>
              <a:rPr lang="en-US" altLang="en-US" sz="2200" dirty="0">
                <a:latin typeface="+mn-lt"/>
              </a:rPr>
              <a:t>, </a:t>
            </a:r>
            <a:r>
              <a:rPr lang="en-US" altLang="en-US" sz="2200" i="1" dirty="0">
                <a:latin typeface="+mn-lt"/>
              </a:rPr>
              <a:t>Y</a:t>
            </a:r>
            <a:r>
              <a:rPr lang="en-US" altLang="en-US" sz="2200" dirty="0">
                <a:latin typeface="+mn-lt"/>
              </a:rPr>
              <a:t>, </a:t>
            </a:r>
            <a:r>
              <a:rPr lang="en-US" altLang="en-US" sz="2200" i="1" dirty="0">
                <a:latin typeface="+mn-lt"/>
              </a:rPr>
              <a:t>Z</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5550165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Additional Relational Operations </a:t>
            </a:r>
            <a:r>
              <a:rPr lang="en-US" altLang="en-US" sz="2000" b="0" dirty="0" smtClean="0"/>
              <a:t>(6 </a:t>
            </a:r>
            <a:r>
              <a:rPr lang="en-US" altLang="en-US" sz="2000" b="0" dirty="0"/>
              <a:t>of 6)</a:t>
            </a:r>
            <a:endParaRPr lang="en-US" dirty="0"/>
          </a:p>
        </p:txBody>
      </p:sp>
      <p:sp>
        <p:nvSpPr>
          <p:cNvPr id="3" name="Text Placeholder 2"/>
          <p:cNvSpPr>
            <a:spLocks noGrp="1"/>
          </p:cNvSpPr>
          <p:nvPr>
            <p:ph type="body" idx="1"/>
          </p:nvPr>
        </p:nvSpPr>
        <p:spPr>
          <a:xfrm>
            <a:off x="457200" y="1600200"/>
            <a:ext cx="8229600" cy="3392424"/>
          </a:xfrm>
        </p:spPr>
        <p:txBody>
          <a:bodyPr/>
          <a:lstStyle/>
          <a:p>
            <a:pPr eaLnBrk="1" hangingPunct="1"/>
            <a:r>
              <a:rPr lang="en-US" altLang="en-US" sz="2000" dirty="0">
                <a:latin typeface="+mn-lt"/>
              </a:rPr>
              <a:t>Example: An outer union can be applied to two relations whose schemas are STUDENT(Name, </a:t>
            </a:r>
            <a:r>
              <a:rPr lang="en-US" altLang="en-US" sz="2000" dirty="0" smtClean="0">
                <a:latin typeface="+mn-lt"/>
              </a:rPr>
              <a:t>SSN, </a:t>
            </a:r>
            <a:r>
              <a:rPr lang="en-US" altLang="en-US" sz="2000" dirty="0">
                <a:latin typeface="+mn-lt"/>
              </a:rPr>
              <a:t>Department, Advisor) and INSTRUCTOR(Name, </a:t>
            </a:r>
            <a:r>
              <a:rPr lang="en-US" altLang="en-US" sz="2000" dirty="0" smtClean="0">
                <a:latin typeface="+mn-lt"/>
              </a:rPr>
              <a:t>SSN, </a:t>
            </a:r>
            <a:r>
              <a:rPr lang="en-US" altLang="en-US" sz="2000" dirty="0">
                <a:latin typeface="+mn-lt"/>
              </a:rPr>
              <a:t>Department, Rank).</a:t>
            </a:r>
          </a:p>
          <a:p>
            <a:pPr lvl="1" eaLnBrk="1" hangingPunct="1"/>
            <a:r>
              <a:rPr lang="en-US" altLang="en-US" sz="2000" dirty="0">
                <a:latin typeface="+mn-lt"/>
              </a:rPr>
              <a:t>Tuples from the two relations are matched based on having the same combination of values of the shared attributes— Name, </a:t>
            </a:r>
            <a:r>
              <a:rPr lang="en-US" altLang="en-US" sz="2000" dirty="0" smtClean="0">
                <a:latin typeface="+mn-lt"/>
              </a:rPr>
              <a:t>SSN</a:t>
            </a:r>
            <a:r>
              <a:rPr lang="en-US" altLang="en-US" sz="2000" dirty="0">
                <a:latin typeface="+mn-lt"/>
              </a:rPr>
              <a:t>, Department.</a:t>
            </a:r>
          </a:p>
          <a:p>
            <a:pPr lvl="1" eaLnBrk="1" hangingPunct="1"/>
            <a:r>
              <a:rPr lang="en-US" altLang="en-US" sz="2000" dirty="0">
                <a:latin typeface="+mn-lt"/>
              </a:rPr>
              <a:t>If a student is also an instructor, both Advisor and Rank will have a value; otherwise, one of these two attributes will be null.</a:t>
            </a:r>
          </a:p>
          <a:p>
            <a:pPr lvl="1" eaLnBrk="1" hangingPunct="1"/>
            <a:r>
              <a:rPr lang="en-US" altLang="en-US" sz="2000" dirty="0">
                <a:latin typeface="+mn-lt"/>
              </a:rPr>
              <a:t>The result relation STUDENT_OR_INSTRUCTOR will have the following attributes</a:t>
            </a:r>
            <a:r>
              <a:rPr lang="en-US" altLang="en-US" sz="2000" dirty="0" smtClean="0">
                <a:latin typeface="+mn-lt"/>
              </a:rPr>
              <a:t>:</a:t>
            </a:r>
            <a:endParaRPr lang="en-US" altLang="en-US" sz="2000" dirty="0">
              <a:latin typeface="+mn-lt"/>
            </a:endParaRPr>
          </a:p>
        </p:txBody>
      </p:sp>
      <p:sp>
        <p:nvSpPr>
          <p:cNvPr id="4" name="Text Placeholder 3"/>
          <p:cNvSpPr>
            <a:spLocks noGrp="1"/>
          </p:cNvSpPr>
          <p:nvPr>
            <p:ph type="body" idx="2"/>
          </p:nvPr>
        </p:nvSpPr>
        <p:spPr>
          <a:xfrm>
            <a:off x="457200" y="4992624"/>
            <a:ext cx="8229600" cy="1133539"/>
          </a:xfrm>
        </p:spPr>
        <p:txBody>
          <a:bodyPr/>
          <a:lstStyle/>
          <a:p>
            <a:pPr marL="0" indent="0">
              <a:buNone/>
            </a:pPr>
            <a:r>
              <a:rPr lang="en-US" altLang="en-US" sz="2000" b="1" dirty="0">
                <a:latin typeface="+mn-lt"/>
              </a:rPr>
              <a:t>STUDENT_OR_INSTRUCTOR (Name, SSN, Department, Advisor, Rank</a:t>
            </a:r>
            <a:r>
              <a:rPr lang="en-US" altLang="en-US" sz="2000" b="1" dirty="0" smtClean="0">
                <a:latin typeface="+mn-lt"/>
              </a:rPr>
              <a:t>)</a:t>
            </a:r>
            <a:endParaRPr lang="en-US" altLang="en-US" sz="2000" b="1" dirty="0">
              <a:latin typeface="+mn-lt"/>
            </a:endParaRPr>
          </a:p>
        </p:txBody>
      </p:sp>
    </p:spTree>
    <p:extLst>
      <p:ext uri="{BB962C8B-B14F-4D97-AF65-F5344CB8AC3E}">
        <p14:creationId xmlns:p14="http://schemas.microsoft.com/office/powerpoint/2010/main" val="417839899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Examples of Queries in Relational </a:t>
            </a:r>
            <a:r>
              <a:rPr lang="en-US" altLang="en-US" dirty="0" smtClean="0"/>
              <a:t>Algebra: </a:t>
            </a:r>
            <a:r>
              <a:rPr lang="en-US" altLang="en-US" dirty="0"/>
              <a:t>Procedural Form</a:t>
            </a:r>
            <a:endParaRPr lang="en-US" dirty="0"/>
          </a:p>
        </p:txBody>
      </p:sp>
      <p:sp>
        <p:nvSpPr>
          <p:cNvPr id="4" name="Text Placeholder 3"/>
          <p:cNvSpPr>
            <a:spLocks noGrp="1"/>
          </p:cNvSpPr>
          <p:nvPr>
            <p:ph type="body" idx="1"/>
          </p:nvPr>
        </p:nvSpPr>
        <p:spPr>
          <a:xfrm>
            <a:off x="457200" y="1600201"/>
            <a:ext cx="8229600" cy="714068"/>
          </a:xfrm>
        </p:spPr>
        <p:txBody>
          <a:bodyPr/>
          <a:lstStyle/>
          <a:p>
            <a:r>
              <a:rPr lang="en-US" altLang="en-US" sz="2000" b="1" dirty="0">
                <a:latin typeface="+mn-lt"/>
              </a:rPr>
              <a:t>Q1: Retrieve the name and address of all employees who work for the ‘Research’ department</a:t>
            </a:r>
            <a:r>
              <a:rPr lang="en-US" altLang="en-US" sz="2000" b="1" dirty="0" smtClean="0">
                <a:latin typeface="+mn-lt"/>
              </a:rPr>
              <a:t>.</a:t>
            </a:r>
            <a:endParaRPr lang="en-US" altLang="en-US" sz="2000" b="1" dirty="0">
              <a:latin typeface="+mn-lt"/>
            </a:endParaRPr>
          </a:p>
        </p:txBody>
      </p:sp>
      <p:pic>
        <p:nvPicPr>
          <p:cNvPr id="8" name="Picture 7" descr="RESEARCH dash D E P T left headed arrow sub sigma D NAME = single code Re search single code left parenthesis DEPARTMENT right parenthesis comma RESEARCH dash E M P S left headed arrow left parenthesis Research dash D E P T join sub  start expression D NUMBER = D N O EMPLOYEE end expression EMPLOYEE right parenthesis comma RESULT left headed arrow pi sub start expression F NAME comma L NAME comma ADDRESS end expression left parenthesis RESEARCH dash E M P s right parenthesis&#10;"/>
          <p:cNvPicPr>
            <a:picLocks noChangeAspect="1"/>
          </p:cNvPicPr>
          <p:nvPr/>
        </p:nvPicPr>
        <p:blipFill>
          <a:blip r:embed="rId2"/>
          <a:stretch>
            <a:fillRect/>
          </a:stretch>
        </p:blipFill>
        <p:spPr>
          <a:xfrm>
            <a:off x="886792" y="2523412"/>
            <a:ext cx="7193551" cy="1068000"/>
          </a:xfrm>
          <a:prstGeom prst="rect">
            <a:avLst/>
          </a:prstGeom>
        </p:spPr>
      </p:pic>
      <p:sp>
        <p:nvSpPr>
          <p:cNvPr id="5" name="Text Placeholder 4"/>
          <p:cNvSpPr>
            <a:spLocks noGrp="1"/>
          </p:cNvSpPr>
          <p:nvPr>
            <p:ph type="body" idx="2"/>
          </p:nvPr>
        </p:nvSpPr>
        <p:spPr>
          <a:xfrm>
            <a:off x="457200" y="3800555"/>
            <a:ext cx="8229600" cy="515413"/>
          </a:xfrm>
        </p:spPr>
        <p:txBody>
          <a:bodyPr/>
          <a:lstStyle/>
          <a:p>
            <a:r>
              <a:rPr lang="en-US" altLang="en-US" sz="2000" b="1" dirty="0">
                <a:latin typeface="+mn-lt"/>
              </a:rPr>
              <a:t>Q6: Retrieve the names of employees who have no dependents</a:t>
            </a:r>
            <a:r>
              <a:rPr lang="en-US" altLang="en-US" sz="2000" b="1" dirty="0" smtClean="0">
                <a:latin typeface="+mn-lt"/>
              </a:rPr>
              <a:t>.</a:t>
            </a:r>
            <a:endParaRPr lang="en-US" altLang="en-US" sz="2000" b="1" dirty="0">
              <a:latin typeface="+mn-lt"/>
            </a:endParaRPr>
          </a:p>
        </p:txBody>
      </p:sp>
      <p:pic>
        <p:nvPicPr>
          <p:cNvPr id="3" name="Picture 2" descr="ALL dash E M P S left headed arrow pi sub S S N left parenthesis EMPLOYEE right parenthesis Comma E M P S dash WITH dash D E P S left parenthesis S S N right parenthesis left headed arrow pi sub E S S N left parenthesis DEPENDENTS right parenthesis Comma E M P S dash WITHOUT dash D E P S left headed arrow left parenthesis ALL dash E M P S dash E M P S dash WITH dash D E P S right parenthesis comma RESULT left headed arrow pi sub L NAME, F NAME left parenthesis E M P S dash WITHOUT dash D E P S times EMPLOYEE right parenthesis"/>
          <p:cNvPicPr>
            <a:picLocks noChangeAspect="1"/>
          </p:cNvPicPr>
          <p:nvPr/>
        </p:nvPicPr>
        <p:blipFill>
          <a:blip r:embed="rId3"/>
          <a:stretch>
            <a:fillRect/>
          </a:stretch>
        </p:blipFill>
        <p:spPr>
          <a:xfrm>
            <a:off x="886792" y="4416240"/>
            <a:ext cx="7078585" cy="1405853"/>
          </a:xfrm>
          <a:prstGeom prst="rect">
            <a:avLst/>
          </a:prstGeom>
        </p:spPr>
      </p:pic>
    </p:spTree>
    <p:extLst>
      <p:ext uri="{BB962C8B-B14F-4D97-AF65-F5344CB8AC3E}">
        <p14:creationId xmlns:p14="http://schemas.microsoft.com/office/powerpoint/2010/main" val="387541073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30768" cy="1097279"/>
          </a:xfrm>
        </p:spPr>
        <p:txBody>
          <a:bodyPr/>
          <a:lstStyle/>
          <a:p>
            <a:r>
              <a:rPr lang="en-IN" dirty="0"/>
              <a:t>Examples of Queries in Relational Algebra – Single Expressions</a:t>
            </a:r>
            <a:endParaRPr lang="en-US" dirty="0"/>
          </a:p>
        </p:txBody>
      </p:sp>
      <p:sp>
        <p:nvSpPr>
          <p:cNvPr id="3" name="Text Placeholder 2"/>
          <p:cNvSpPr>
            <a:spLocks noGrp="1"/>
          </p:cNvSpPr>
          <p:nvPr>
            <p:ph type="body" idx="1"/>
          </p:nvPr>
        </p:nvSpPr>
        <p:spPr>
          <a:xfrm>
            <a:off x="457200" y="1600200"/>
            <a:ext cx="8229600" cy="1324873"/>
          </a:xfrm>
        </p:spPr>
        <p:txBody>
          <a:bodyPr/>
          <a:lstStyle/>
          <a:p>
            <a:pPr eaLnBrk="1" hangingPunct="1">
              <a:buFont typeface="Wingdings" panose="05000000000000000000" pitchFamily="2" charset="2"/>
              <a:buNone/>
            </a:pPr>
            <a:r>
              <a:rPr lang="en-US" altLang="en-US" sz="2200" dirty="0">
                <a:latin typeface="+mn-lt"/>
              </a:rPr>
              <a:t>As a single expression, these queries become:</a:t>
            </a:r>
          </a:p>
          <a:p>
            <a:pPr eaLnBrk="1" hangingPunct="1"/>
            <a:r>
              <a:rPr lang="en-US" altLang="en-US" sz="2200" b="1" dirty="0">
                <a:latin typeface="+mn-lt"/>
              </a:rPr>
              <a:t>Q1: Retrieve the name and address of all employees who work for the ‘Research’ department</a:t>
            </a:r>
            <a:r>
              <a:rPr lang="en-US" altLang="en-US" sz="2200" b="1" dirty="0" smtClean="0">
                <a:latin typeface="+mn-lt"/>
              </a:rPr>
              <a:t>.</a:t>
            </a:r>
            <a:endParaRPr lang="en-US" altLang="en-US" sz="2200" b="1" dirty="0">
              <a:latin typeface="+mn-lt"/>
            </a:endParaRPr>
          </a:p>
        </p:txBody>
      </p:sp>
      <p:graphicFrame>
        <p:nvGraphicFramePr>
          <p:cNvPr id="5" name="Object 4" descr="Computer code. The code has 2 lines. The lines read as follows. Line 1. Pi sub Fname comma  Lname comma  Address left parenthesis sigma Dname equals prime Research prime. Line 2. left parenthesis department join sub Dnumber equals Dno left parenthesis employee right parenthesis right parenthesis."/>
          <p:cNvGraphicFramePr>
            <a:graphicFrameLocks noChangeAspect="1"/>
          </p:cNvGraphicFramePr>
          <p:nvPr>
            <p:extLst>
              <p:ext uri="{D42A27DB-BD31-4B8C-83A1-F6EECF244321}">
                <p14:modId xmlns:p14="http://schemas.microsoft.com/office/powerpoint/2010/main" val="4057845105"/>
              </p:ext>
            </p:extLst>
          </p:nvPr>
        </p:nvGraphicFramePr>
        <p:xfrm>
          <a:off x="780542" y="3015112"/>
          <a:ext cx="4702175" cy="857250"/>
        </p:xfrm>
        <a:graphic>
          <a:graphicData uri="http://schemas.openxmlformats.org/presentationml/2006/ole">
            <mc:AlternateContent xmlns:mc="http://schemas.openxmlformats.org/markup-compatibility/2006">
              <mc:Choice xmlns:v="urn:schemas-microsoft-com:vml" Requires="v">
                <p:oleObj spid="_x0000_s76090" name="Equation" r:id="rId3" imgW="2654280" imgH="482400" progId="Equation.DSMT4">
                  <p:embed/>
                </p:oleObj>
              </mc:Choice>
              <mc:Fallback>
                <p:oleObj name="Equation" r:id="rId3" imgW="2654280" imgH="482400" progId="Equation.DSMT4">
                  <p:embed/>
                  <p:pic>
                    <p:nvPicPr>
                      <p:cNvPr id="0" name=""/>
                      <p:cNvPicPr/>
                      <p:nvPr/>
                    </p:nvPicPr>
                    <p:blipFill>
                      <a:blip r:embed="rId4"/>
                      <a:stretch>
                        <a:fillRect/>
                      </a:stretch>
                    </p:blipFill>
                    <p:spPr>
                      <a:xfrm>
                        <a:off x="780542" y="3015112"/>
                        <a:ext cx="4702175" cy="857250"/>
                      </a:xfrm>
                      <a:prstGeom prst="rect">
                        <a:avLst/>
                      </a:prstGeom>
                    </p:spPr>
                  </p:pic>
                </p:oleObj>
              </mc:Fallback>
            </mc:AlternateContent>
          </a:graphicData>
        </a:graphic>
      </p:graphicFrame>
      <p:sp>
        <p:nvSpPr>
          <p:cNvPr id="4" name="Text Placeholder 3"/>
          <p:cNvSpPr>
            <a:spLocks noGrp="1"/>
          </p:cNvSpPr>
          <p:nvPr>
            <p:ph type="body" idx="2"/>
          </p:nvPr>
        </p:nvSpPr>
        <p:spPr>
          <a:xfrm>
            <a:off x="457200" y="3962401"/>
            <a:ext cx="8229600" cy="783336"/>
          </a:xfrm>
        </p:spPr>
        <p:txBody>
          <a:bodyPr/>
          <a:lstStyle/>
          <a:p>
            <a:r>
              <a:rPr lang="en-US" altLang="en-US" sz="2200" b="1" dirty="0">
                <a:latin typeface="+mn-lt"/>
              </a:rPr>
              <a:t>Q6: Retrieve the names of employees who have no dependents</a:t>
            </a:r>
            <a:r>
              <a:rPr lang="en-US" altLang="en-US" sz="2200" b="1" dirty="0" smtClean="0">
                <a:latin typeface="+mn-lt"/>
              </a:rPr>
              <a:t>.</a:t>
            </a:r>
            <a:endParaRPr lang="en-US" altLang="en-US" sz="2200" b="1" dirty="0">
              <a:latin typeface="+mn-lt"/>
            </a:endParaRPr>
          </a:p>
        </p:txBody>
      </p:sp>
      <p:graphicFrame>
        <p:nvGraphicFramePr>
          <p:cNvPr id="6" name="Object 5" descr="Computer code. The code has 2 lines. The lines read as follows. Line 1. pi sub Lname comma  Fname left parenthesis left parenthesis pi sub Ssn left parenthesis employee right parenthesis minus rho sub Ssn left parenthesis pi sub Essn. Line 2. left parenthesis dependent right parenthesis right parenthesis right parenthesis star employee right parenthesis."/>
          <p:cNvGraphicFramePr>
            <a:graphicFrameLocks noChangeAspect="1"/>
          </p:cNvGraphicFramePr>
          <p:nvPr>
            <p:extLst>
              <p:ext uri="{D42A27DB-BD31-4B8C-83A1-F6EECF244321}">
                <p14:modId xmlns:p14="http://schemas.microsoft.com/office/powerpoint/2010/main" val="314922308"/>
              </p:ext>
            </p:extLst>
          </p:nvPr>
        </p:nvGraphicFramePr>
        <p:xfrm>
          <a:off x="780542" y="4835776"/>
          <a:ext cx="4519612" cy="808037"/>
        </p:xfrm>
        <a:graphic>
          <a:graphicData uri="http://schemas.openxmlformats.org/presentationml/2006/ole">
            <mc:AlternateContent xmlns:mc="http://schemas.openxmlformats.org/markup-compatibility/2006">
              <mc:Choice xmlns:v="urn:schemas-microsoft-com:vml" Requires="v">
                <p:oleObj spid="_x0000_s76091" name="Equation" r:id="rId5" imgW="2552400" imgH="457200" progId="Equation.DSMT4">
                  <p:embed/>
                </p:oleObj>
              </mc:Choice>
              <mc:Fallback>
                <p:oleObj name="Equation" r:id="rId5" imgW="2552400" imgH="457200" progId="Equation.DSMT4">
                  <p:embed/>
                  <p:pic>
                    <p:nvPicPr>
                      <p:cNvPr id="0" name=""/>
                      <p:cNvPicPr/>
                      <p:nvPr/>
                    </p:nvPicPr>
                    <p:blipFill>
                      <a:blip r:embed="rId6"/>
                      <a:stretch>
                        <a:fillRect/>
                      </a:stretch>
                    </p:blipFill>
                    <p:spPr>
                      <a:xfrm>
                        <a:off x="780542" y="4835776"/>
                        <a:ext cx="4519612" cy="808037"/>
                      </a:xfrm>
                      <a:prstGeom prst="rect">
                        <a:avLst/>
                      </a:prstGeom>
                    </p:spPr>
                  </p:pic>
                </p:oleObj>
              </mc:Fallback>
            </mc:AlternateContent>
          </a:graphicData>
        </a:graphic>
      </p:graphicFrame>
    </p:spTree>
    <p:extLst>
      <p:ext uri="{BB962C8B-B14F-4D97-AF65-F5344CB8AC3E}">
        <p14:creationId xmlns:p14="http://schemas.microsoft.com/office/powerpoint/2010/main" val="100233958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a:t>
            </a:r>
            <a:r>
              <a:rPr lang="en-US" altLang="en-US" dirty="0" smtClean="0"/>
              <a:t>Calculus </a:t>
            </a:r>
            <a:r>
              <a:rPr lang="en-US" altLang="en-US" sz="2000" b="0" dirty="0" smtClean="0"/>
              <a:t>(1 of 2) </a:t>
            </a:r>
            <a:endParaRPr lang="en-US" sz="2000" b="0" dirty="0"/>
          </a:p>
        </p:txBody>
      </p:sp>
      <p:sp>
        <p:nvSpPr>
          <p:cNvPr id="5" name="Text Placeholder 4"/>
          <p:cNvSpPr>
            <a:spLocks noGrp="1"/>
          </p:cNvSpPr>
          <p:nvPr>
            <p:ph type="body" idx="1"/>
          </p:nvPr>
        </p:nvSpPr>
        <p:spPr/>
        <p:txBody>
          <a:bodyPr/>
          <a:lstStyle/>
          <a:p>
            <a:pPr eaLnBrk="1" hangingPunct="1"/>
            <a:r>
              <a:rPr lang="en-US" altLang="en-US" sz="2400" dirty="0">
                <a:latin typeface="+mn-lt"/>
              </a:rPr>
              <a:t>A </a:t>
            </a:r>
            <a:r>
              <a:rPr lang="en-US" altLang="en-US" sz="2400" b="1" dirty="0">
                <a:latin typeface="+mn-lt"/>
              </a:rPr>
              <a:t>relational calculus</a:t>
            </a:r>
            <a:r>
              <a:rPr lang="en-US" altLang="en-US" sz="2400" dirty="0">
                <a:latin typeface="+mn-lt"/>
              </a:rPr>
              <a:t> expression creates a new relation, which is specified in terms of variables that range over rows of the stored database relations (in </a:t>
            </a:r>
            <a:r>
              <a:rPr lang="en-US" altLang="en-US" sz="2400" b="1" dirty="0">
                <a:latin typeface="+mn-lt"/>
              </a:rPr>
              <a:t>tuple calculus</a:t>
            </a:r>
            <a:r>
              <a:rPr lang="en-US" altLang="en-US" sz="2400" dirty="0">
                <a:latin typeface="+mn-lt"/>
              </a:rPr>
              <a:t>) or over columns of the stored relations (in </a:t>
            </a:r>
            <a:r>
              <a:rPr lang="en-US" altLang="en-US" sz="2400" b="1" dirty="0">
                <a:latin typeface="+mn-lt"/>
              </a:rPr>
              <a:t>domain calculus</a:t>
            </a:r>
            <a:r>
              <a:rPr lang="en-US" altLang="en-US" sz="2400" dirty="0" smtClean="0">
                <a:latin typeface="+mn-lt"/>
              </a:rPr>
              <a:t>).</a:t>
            </a:r>
            <a:endParaRPr lang="en-US" altLang="en-US" sz="2400" dirty="0">
              <a:latin typeface="+mn-lt"/>
            </a:endParaRPr>
          </a:p>
          <a:p>
            <a:pPr eaLnBrk="1" hangingPunct="1"/>
            <a:r>
              <a:rPr lang="en-US" altLang="en-US" sz="2400" dirty="0">
                <a:latin typeface="+mn-lt"/>
              </a:rPr>
              <a:t>In a calculus expression, there is </a:t>
            </a:r>
            <a:r>
              <a:rPr lang="en-US" altLang="en-US" sz="2400" b="1" dirty="0">
                <a:latin typeface="+mn-lt"/>
              </a:rPr>
              <a:t>no order of operations </a:t>
            </a:r>
            <a:r>
              <a:rPr lang="en-US" altLang="en-US" sz="2400" dirty="0">
                <a:latin typeface="+mn-lt"/>
              </a:rPr>
              <a:t>to specify how to retrieve the query result—a calculus expression specifies only what information the result should contain</a:t>
            </a:r>
            <a:r>
              <a:rPr lang="en-US" altLang="en-US" sz="2400" dirty="0" smtClean="0">
                <a:latin typeface="+mn-lt"/>
              </a:rPr>
              <a:t>.</a:t>
            </a:r>
            <a:endParaRPr lang="en-US" altLang="en-US" sz="2400" dirty="0">
              <a:latin typeface="+mn-lt"/>
            </a:endParaRPr>
          </a:p>
          <a:p>
            <a:pPr lvl="1" eaLnBrk="1" hangingPunct="1"/>
            <a:r>
              <a:rPr lang="en-US" altLang="en-US" sz="2400" dirty="0">
                <a:latin typeface="+mn-lt"/>
              </a:rPr>
              <a:t>This is the main distinguishing feature between relational algebra and relational calculus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425170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altLang="en-US" dirty="0"/>
              <a:t>Relational Algebra </a:t>
            </a:r>
            <a:r>
              <a:rPr lang="en-US" altLang="en-US" dirty="0" smtClean="0"/>
              <a:t>Overview </a:t>
            </a:r>
            <a:r>
              <a:rPr lang="en-US" altLang="en-US" sz="2000" b="0" dirty="0" smtClean="0"/>
              <a:t>(4 of 4)</a:t>
            </a:r>
            <a:endParaRPr lang="en-US" sz="2000" b="0" dirty="0"/>
          </a:p>
        </p:txBody>
      </p:sp>
      <p:sp>
        <p:nvSpPr>
          <p:cNvPr id="14" name="Text Placeholder 13"/>
          <p:cNvSpPr>
            <a:spLocks noGrp="1"/>
          </p:cNvSpPr>
          <p:nvPr>
            <p:ph type="body" idx="1"/>
          </p:nvPr>
        </p:nvSpPr>
        <p:spPr/>
        <p:txBody>
          <a:bodyPr/>
          <a:lstStyle/>
          <a:p>
            <a:pPr lvl="1" eaLnBrk="1" hangingPunct="1"/>
            <a:r>
              <a:rPr lang="en-US" altLang="en-US" sz="2400" dirty="0" smtClean="0">
                <a:latin typeface="+mn-lt"/>
              </a:rPr>
              <a:t>Additional Relational Operations</a:t>
            </a:r>
          </a:p>
          <a:p>
            <a:pPr lvl="2" eaLnBrk="1" hangingPunct="1"/>
            <a:r>
              <a:rPr lang="en-US" altLang="en-US" sz="2400" dirty="0" smtClean="0">
                <a:latin typeface="+mn-lt"/>
              </a:rPr>
              <a:t>OUTER JOINS, OUTER UNION</a:t>
            </a:r>
          </a:p>
          <a:p>
            <a:pPr lvl="2" eaLnBrk="1" hangingPunct="1"/>
            <a:r>
              <a:rPr lang="en-US" altLang="en-US" sz="2400" dirty="0" smtClean="0">
                <a:latin typeface="+mn-lt"/>
              </a:rPr>
              <a:t>AGGREGATE </a:t>
            </a:r>
            <a:r>
              <a:rPr lang="en-US" altLang="en-US" sz="2400" dirty="0">
                <a:latin typeface="+mn-lt"/>
              </a:rPr>
              <a:t>FUNCTIONS (These compute summary of information: for example, SUM, COUNT, AVG, MIN, MAX</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664441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Relational Calculus </a:t>
            </a:r>
            <a:r>
              <a:rPr lang="en-US" altLang="en-US" sz="2000" b="0" dirty="0" smtClean="0"/>
              <a:t>(2 </a:t>
            </a:r>
            <a:r>
              <a:rPr lang="en-US" altLang="en-US" sz="2000" b="0" dirty="0"/>
              <a:t>of 2) </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rPr>
              <a:t>Relational calculus is considered to be a </a:t>
            </a:r>
            <a:r>
              <a:rPr lang="en-US" altLang="en-US" sz="2400" b="1" dirty="0">
                <a:latin typeface="+mn-lt"/>
              </a:rPr>
              <a:t>nonprocedural</a:t>
            </a:r>
            <a:r>
              <a:rPr lang="en-US" altLang="en-US" sz="2400" dirty="0">
                <a:latin typeface="+mn-lt"/>
              </a:rPr>
              <a:t> or </a:t>
            </a:r>
            <a:r>
              <a:rPr lang="en-US" altLang="en-US" sz="2400" b="1" dirty="0">
                <a:latin typeface="+mn-lt"/>
              </a:rPr>
              <a:t>declarative</a:t>
            </a:r>
            <a:r>
              <a:rPr lang="en-US" altLang="en-US" sz="2400" dirty="0">
                <a:latin typeface="+mn-lt"/>
              </a:rPr>
              <a:t> language. </a:t>
            </a:r>
          </a:p>
          <a:p>
            <a:pPr eaLnBrk="1" hangingPunct="1"/>
            <a:r>
              <a:rPr lang="en-US" altLang="en-US" sz="2400" dirty="0">
                <a:latin typeface="+mn-lt"/>
              </a:rPr>
              <a:t>This differs from relational algebra, where we must write a </a:t>
            </a:r>
            <a:r>
              <a:rPr lang="en-US" altLang="en-US" sz="2400" b="1" dirty="0">
                <a:latin typeface="+mn-lt"/>
              </a:rPr>
              <a:t>sequence of operations </a:t>
            </a:r>
            <a:r>
              <a:rPr lang="en-US" altLang="en-US" sz="2400" dirty="0">
                <a:latin typeface="+mn-lt"/>
              </a:rPr>
              <a:t>to specify a retrieval request; hence relational algebra can be considered as a </a:t>
            </a:r>
            <a:r>
              <a:rPr lang="en-US" altLang="en-US" sz="2400" b="1" dirty="0">
                <a:latin typeface="+mn-lt"/>
              </a:rPr>
              <a:t>procedural</a:t>
            </a:r>
            <a:r>
              <a:rPr lang="en-US" altLang="en-US" sz="2400" dirty="0">
                <a:latin typeface="+mn-lt"/>
              </a:rPr>
              <a:t> way of </a:t>
            </a:r>
            <a:r>
              <a:rPr lang="en-US" altLang="en-US" sz="2400" dirty="0" smtClean="0">
                <a:latin typeface="+mn-lt"/>
              </a:rPr>
              <a:t>stating </a:t>
            </a:r>
            <a:r>
              <a:rPr lang="en-US" altLang="en-US" sz="2400" dirty="0">
                <a:latin typeface="+mn-lt"/>
              </a:rPr>
              <a:t>a query.</a:t>
            </a:r>
          </a:p>
        </p:txBody>
      </p:sp>
    </p:spTree>
    <p:extLst>
      <p:ext uri="{BB962C8B-B14F-4D97-AF65-F5344CB8AC3E}">
        <p14:creationId xmlns:p14="http://schemas.microsoft.com/office/powerpoint/2010/main" val="30761397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Tuple Relational Calculus </a:t>
            </a:r>
            <a:r>
              <a:rPr lang="en-US" altLang="en-US" sz="2000" b="0" dirty="0" smtClean="0"/>
              <a:t>(1 of 2)</a:t>
            </a:r>
            <a:endParaRPr lang="en-US" sz="2000" b="0" dirty="0"/>
          </a:p>
        </p:txBody>
      </p:sp>
      <p:sp>
        <p:nvSpPr>
          <p:cNvPr id="4" name="Text Placeholder 3"/>
          <p:cNvSpPr>
            <a:spLocks noGrp="1"/>
          </p:cNvSpPr>
          <p:nvPr>
            <p:ph type="body" idx="1"/>
          </p:nvPr>
        </p:nvSpPr>
        <p:spPr>
          <a:xfrm>
            <a:off x="457200" y="1600200"/>
            <a:ext cx="8229600" cy="2542032"/>
          </a:xfrm>
        </p:spPr>
        <p:txBody>
          <a:bodyPr/>
          <a:lstStyle/>
          <a:p>
            <a:pPr eaLnBrk="1" hangingPunct="1"/>
            <a:r>
              <a:rPr lang="en-US" altLang="en-US" sz="2200" dirty="0">
                <a:latin typeface="+mn-lt"/>
              </a:rPr>
              <a:t>The tuple relational calculus is based on specifying a number of tuple variables. </a:t>
            </a:r>
          </a:p>
          <a:p>
            <a:pPr eaLnBrk="1" hangingPunct="1"/>
            <a:r>
              <a:rPr lang="en-US" altLang="en-US" sz="2200" dirty="0">
                <a:latin typeface="+mn-lt"/>
              </a:rPr>
              <a:t>Each tuple variable usually ranges over a particular database relation, meaning that the variable may take as its value any individual tuple from that relation. </a:t>
            </a:r>
          </a:p>
          <a:p>
            <a:pPr eaLnBrk="1" hangingPunct="1"/>
            <a:r>
              <a:rPr lang="en-US" altLang="en-US" sz="2200" dirty="0">
                <a:latin typeface="+mn-lt"/>
              </a:rPr>
              <a:t>A simple tuple relational calculus query is of the </a:t>
            </a:r>
            <a:r>
              <a:rPr lang="en-US" altLang="en-US" sz="2200" dirty="0" smtClean="0">
                <a:latin typeface="+mn-lt"/>
              </a:rPr>
              <a:t>form</a:t>
            </a:r>
            <a:endParaRPr lang="en-US" altLang="en-US" sz="2200" dirty="0">
              <a:latin typeface="+mn-lt"/>
            </a:endParaRPr>
          </a:p>
        </p:txBody>
      </p:sp>
      <p:graphicFrame>
        <p:nvGraphicFramePr>
          <p:cNvPr id="6" name="Object 5" descr="Computer code. The code has 1 lines. The lines read as follows. Line 1. left brace t pipe COND of t right brace."/>
          <p:cNvGraphicFramePr>
            <a:graphicFrameLocks noChangeAspect="1"/>
          </p:cNvGraphicFramePr>
          <p:nvPr>
            <p:extLst>
              <p:ext uri="{D42A27DB-BD31-4B8C-83A1-F6EECF244321}">
                <p14:modId xmlns:p14="http://schemas.microsoft.com/office/powerpoint/2010/main" val="3107803209"/>
              </p:ext>
            </p:extLst>
          </p:nvPr>
        </p:nvGraphicFramePr>
        <p:xfrm>
          <a:off x="3886318" y="4199526"/>
          <a:ext cx="1371361" cy="402264"/>
        </p:xfrm>
        <a:graphic>
          <a:graphicData uri="http://schemas.openxmlformats.org/presentationml/2006/ole">
            <mc:AlternateContent xmlns:mc="http://schemas.openxmlformats.org/markup-compatibility/2006">
              <mc:Choice xmlns:v="urn:schemas-microsoft-com:vml" Requires="v">
                <p:oleObj spid="_x0000_s28315" name="Equation" r:id="rId3" imgW="952200" imgH="279360" progId="Equation.DSMT4">
                  <p:embed/>
                </p:oleObj>
              </mc:Choice>
              <mc:Fallback>
                <p:oleObj name="Equation" r:id="rId3" imgW="952200" imgH="279360" progId="Equation.DSMT4">
                  <p:embed/>
                  <p:pic>
                    <p:nvPicPr>
                      <p:cNvPr id="0" name=""/>
                      <p:cNvPicPr/>
                      <p:nvPr/>
                    </p:nvPicPr>
                    <p:blipFill>
                      <a:blip r:embed="rId4"/>
                      <a:stretch>
                        <a:fillRect/>
                      </a:stretch>
                    </p:blipFill>
                    <p:spPr>
                      <a:xfrm>
                        <a:off x="3886318" y="4199526"/>
                        <a:ext cx="1371361" cy="402264"/>
                      </a:xfrm>
                      <a:prstGeom prst="rect">
                        <a:avLst/>
                      </a:prstGeom>
                    </p:spPr>
                  </p:pic>
                </p:oleObj>
              </mc:Fallback>
            </mc:AlternateContent>
          </a:graphicData>
        </a:graphic>
      </p:graphicFrame>
      <p:sp>
        <p:nvSpPr>
          <p:cNvPr id="5" name="Text Placeholder 4"/>
          <p:cNvSpPr>
            <a:spLocks noGrp="1"/>
          </p:cNvSpPr>
          <p:nvPr>
            <p:ph type="body" idx="2"/>
          </p:nvPr>
        </p:nvSpPr>
        <p:spPr>
          <a:xfrm>
            <a:off x="457199" y="4601790"/>
            <a:ext cx="8229600" cy="1698171"/>
          </a:xfrm>
        </p:spPr>
        <p:txBody>
          <a:bodyPr/>
          <a:lstStyle/>
          <a:p>
            <a:pPr lvl="1" eaLnBrk="1" hangingPunct="1"/>
            <a:r>
              <a:rPr lang="en-US" altLang="en-US" sz="2200" dirty="0">
                <a:latin typeface="+mn-lt"/>
              </a:rPr>
              <a:t>where </a:t>
            </a:r>
            <a:r>
              <a:rPr lang="en-US" altLang="en-US" sz="2200" i="1" dirty="0">
                <a:latin typeface="+mn-lt"/>
              </a:rPr>
              <a:t>t</a:t>
            </a:r>
            <a:r>
              <a:rPr lang="en-US" altLang="en-US" sz="2200" dirty="0">
                <a:latin typeface="+mn-lt"/>
              </a:rPr>
              <a:t> is a tuple variable and COND (</a:t>
            </a:r>
            <a:r>
              <a:rPr lang="en-US" altLang="en-US" sz="2200" i="1" dirty="0">
                <a:latin typeface="+mn-lt"/>
              </a:rPr>
              <a:t>t</a:t>
            </a:r>
            <a:r>
              <a:rPr lang="en-US" altLang="en-US" sz="2200" dirty="0">
                <a:latin typeface="+mn-lt"/>
              </a:rPr>
              <a:t>) is a conditional expression involving </a:t>
            </a:r>
            <a:r>
              <a:rPr lang="en-US" altLang="en-US" sz="2200" i="1" dirty="0">
                <a:latin typeface="+mn-lt"/>
              </a:rPr>
              <a:t>t</a:t>
            </a:r>
            <a:r>
              <a:rPr lang="en-US" altLang="en-US" sz="2200" dirty="0">
                <a:latin typeface="+mn-lt"/>
              </a:rPr>
              <a:t>. </a:t>
            </a:r>
          </a:p>
          <a:p>
            <a:pPr lvl="1" eaLnBrk="1" hangingPunct="1"/>
            <a:r>
              <a:rPr lang="en-US" altLang="en-US" sz="2200" dirty="0">
                <a:latin typeface="+mn-lt"/>
              </a:rPr>
              <a:t>The result of such a query is the set of all tuples t that satisfy COND (</a:t>
            </a:r>
            <a:r>
              <a:rPr lang="en-US" altLang="en-US" sz="2200" i="1" dirty="0">
                <a:latin typeface="+mn-lt"/>
              </a:rPr>
              <a:t>t</a:t>
            </a:r>
            <a:r>
              <a:rPr lang="en-US" altLang="en-US" sz="2200" dirty="0" smtClean="0">
                <a:latin typeface="+mn-lt"/>
              </a:rPr>
              <a:t>).</a:t>
            </a:r>
            <a:endParaRPr lang="en-US" altLang="en-US" sz="2200" dirty="0">
              <a:latin typeface="+mn-lt"/>
            </a:endParaRPr>
          </a:p>
        </p:txBody>
      </p:sp>
    </p:spTree>
    <p:extLst>
      <p:ext uri="{BB962C8B-B14F-4D97-AF65-F5344CB8AC3E}">
        <p14:creationId xmlns:p14="http://schemas.microsoft.com/office/powerpoint/2010/main" val="291499886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ltLang="en-US" dirty="0"/>
              <a:t>Tuple Relational Calculus </a:t>
            </a:r>
            <a:r>
              <a:rPr lang="en-US" altLang="en-US" sz="2000" b="0" dirty="0" smtClean="0"/>
              <a:t>(2 </a:t>
            </a:r>
            <a:r>
              <a:rPr lang="en-US" altLang="en-US" sz="2000" b="0" dirty="0"/>
              <a:t>of 2)</a:t>
            </a:r>
            <a:endParaRPr lang="en-US" dirty="0"/>
          </a:p>
        </p:txBody>
      </p:sp>
      <p:sp>
        <p:nvSpPr>
          <p:cNvPr id="3" name="Text Placeholder 2"/>
          <p:cNvSpPr>
            <a:spLocks noGrp="1"/>
          </p:cNvSpPr>
          <p:nvPr>
            <p:ph type="body" idx="1"/>
          </p:nvPr>
        </p:nvSpPr>
        <p:spPr>
          <a:xfrm>
            <a:off x="457200" y="1600200"/>
            <a:ext cx="8229600" cy="1142707"/>
          </a:xfrm>
        </p:spPr>
        <p:txBody>
          <a:bodyPr/>
          <a:lstStyle/>
          <a:p>
            <a:pPr eaLnBrk="1" hangingPunct="1"/>
            <a:r>
              <a:rPr lang="en-US" altLang="en-US" sz="2200" dirty="0">
                <a:latin typeface="+mn-lt"/>
              </a:rPr>
              <a:t>Example: To find the first and last names of all employees whose salary is above $50,000, we can write the following tuple calculus expression:</a:t>
            </a:r>
          </a:p>
        </p:txBody>
      </p:sp>
      <p:graphicFrame>
        <p:nvGraphicFramePr>
          <p:cNvPr id="15" name="Object 14" descr="Computer code. The code has 1 lines. The lines read as follows. Line 1. left brace t period F name comma  t period L name pipe employee of t and t period salaray greater than 50000 right brace"/>
          <p:cNvGraphicFramePr>
            <a:graphicFrameLocks noChangeAspect="1"/>
          </p:cNvGraphicFramePr>
          <p:nvPr>
            <p:extLst>
              <p:ext uri="{D42A27DB-BD31-4B8C-83A1-F6EECF244321}">
                <p14:modId xmlns:p14="http://schemas.microsoft.com/office/powerpoint/2010/main" val="168709454"/>
              </p:ext>
            </p:extLst>
          </p:nvPr>
        </p:nvGraphicFramePr>
        <p:xfrm>
          <a:off x="1166478" y="2769599"/>
          <a:ext cx="6056313" cy="414338"/>
        </p:xfrm>
        <a:graphic>
          <a:graphicData uri="http://schemas.openxmlformats.org/presentationml/2006/ole">
            <mc:AlternateContent xmlns:mc="http://schemas.openxmlformats.org/markup-compatibility/2006">
              <mc:Choice xmlns:v="urn:schemas-microsoft-com:vml" Requires="v">
                <p:oleObj spid="_x0000_s55253" name="Equation" r:id="rId3" imgW="4089240" imgH="279360" progId="Equation.DSMT4">
                  <p:embed/>
                </p:oleObj>
              </mc:Choice>
              <mc:Fallback>
                <p:oleObj name="Equation" r:id="rId3" imgW="4089240" imgH="279360" progId="Equation.DSMT4">
                  <p:embed/>
                  <p:pic>
                    <p:nvPicPr>
                      <p:cNvPr id="0" name=""/>
                      <p:cNvPicPr/>
                      <p:nvPr/>
                    </p:nvPicPr>
                    <p:blipFill>
                      <a:blip r:embed="rId4"/>
                      <a:stretch>
                        <a:fillRect/>
                      </a:stretch>
                    </p:blipFill>
                    <p:spPr>
                      <a:xfrm>
                        <a:off x="1166478" y="2769599"/>
                        <a:ext cx="6056313" cy="414338"/>
                      </a:xfrm>
                      <a:prstGeom prst="rect">
                        <a:avLst/>
                      </a:prstGeom>
                    </p:spPr>
                  </p:pic>
                </p:oleObj>
              </mc:Fallback>
            </mc:AlternateContent>
          </a:graphicData>
        </a:graphic>
      </p:graphicFrame>
      <p:sp>
        <p:nvSpPr>
          <p:cNvPr id="7" name="Content Placeholder 6"/>
          <p:cNvSpPr>
            <a:spLocks noGrp="1"/>
          </p:cNvSpPr>
          <p:nvPr>
            <p:ph sz="quarter" idx="14"/>
          </p:nvPr>
        </p:nvSpPr>
        <p:spPr>
          <a:xfrm>
            <a:off x="457200" y="3152907"/>
            <a:ext cx="8232775" cy="871178"/>
          </a:xfrm>
        </p:spPr>
        <p:txBody>
          <a:bodyPr/>
          <a:lstStyle/>
          <a:p>
            <a:r>
              <a:rPr lang="en-US" altLang="en-US" sz="2200" dirty="0">
                <a:latin typeface="+mn-lt"/>
              </a:rPr>
              <a:t>The condition EMPLOYEE(</a:t>
            </a:r>
            <a:r>
              <a:rPr lang="en-US" altLang="en-US" sz="2200" i="1" dirty="0">
                <a:latin typeface="+mn-lt"/>
              </a:rPr>
              <a:t>t</a:t>
            </a:r>
            <a:r>
              <a:rPr lang="en-US" altLang="en-US" sz="2200" dirty="0">
                <a:latin typeface="+mn-lt"/>
              </a:rPr>
              <a:t>) specifies that the </a:t>
            </a:r>
            <a:r>
              <a:rPr lang="en-US" altLang="en-US" sz="2200" b="1" dirty="0">
                <a:latin typeface="+mn-lt"/>
              </a:rPr>
              <a:t>range relation</a:t>
            </a:r>
            <a:r>
              <a:rPr lang="en-US" altLang="en-US" sz="2200" dirty="0">
                <a:latin typeface="+mn-lt"/>
              </a:rPr>
              <a:t> of tuple variable </a:t>
            </a:r>
            <a:r>
              <a:rPr lang="en-US" altLang="en-US" sz="2200" i="1" dirty="0">
                <a:latin typeface="+mn-lt"/>
              </a:rPr>
              <a:t>t</a:t>
            </a:r>
            <a:r>
              <a:rPr lang="en-US" altLang="en-US" sz="2200" dirty="0">
                <a:latin typeface="+mn-lt"/>
              </a:rPr>
              <a:t> is EMPLOYEE</a:t>
            </a:r>
            <a:r>
              <a:rPr lang="en-US" altLang="en-US" sz="2200" dirty="0" smtClean="0">
                <a:latin typeface="+mn-lt"/>
              </a:rPr>
              <a:t>.</a:t>
            </a:r>
            <a:endParaRPr lang="en-US" altLang="en-US" sz="2200" dirty="0">
              <a:latin typeface="+mn-lt"/>
            </a:endParaRPr>
          </a:p>
        </p:txBody>
      </p:sp>
      <p:sp>
        <p:nvSpPr>
          <p:cNvPr id="8" name="Content Placeholder 7"/>
          <p:cNvSpPr>
            <a:spLocks noGrp="1"/>
          </p:cNvSpPr>
          <p:nvPr>
            <p:ph sz="quarter" idx="15"/>
          </p:nvPr>
        </p:nvSpPr>
        <p:spPr>
          <a:xfrm>
            <a:off x="457200" y="4024085"/>
            <a:ext cx="3606800" cy="550863"/>
          </a:xfrm>
        </p:spPr>
        <p:txBody>
          <a:bodyPr/>
          <a:lstStyle/>
          <a:p>
            <a:r>
              <a:rPr lang="en-US" altLang="en-US" sz="2200" dirty="0">
                <a:latin typeface="+mn-lt"/>
              </a:rPr>
              <a:t>The first and last name</a:t>
            </a:r>
            <a:endParaRPr lang="en-US" sz="2200" dirty="0">
              <a:latin typeface="+mn-lt"/>
            </a:endParaRPr>
          </a:p>
        </p:txBody>
      </p:sp>
      <p:graphicFrame>
        <p:nvGraphicFramePr>
          <p:cNvPr id="17" name="Object 16" descr="Computer code. The code has 1 lines. The lines read as follows. Line 1. left parenthesis projection pi sub F name comma  L name right parenthesis."/>
          <p:cNvGraphicFramePr>
            <a:graphicFrameLocks noChangeAspect="1"/>
          </p:cNvGraphicFramePr>
          <p:nvPr>
            <p:extLst>
              <p:ext uri="{D42A27DB-BD31-4B8C-83A1-F6EECF244321}">
                <p14:modId xmlns:p14="http://schemas.microsoft.com/office/powerpoint/2010/main" val="1006351447"/>
              </p:ext>
            </p:extLst>
          </p:nvPr>
        </p:nvGraphicFramePr>
        <p:xfrm>
          <a:off x="3729038" y="4175125"/>
          <a:ext cx="3062287" cy="393700"/>
        </p:xfrm>
        <a:graphic>
          <a:graphicData uri="http://schemas.openxmlformats.org/presentationml/2006/ole">
            <mc:AlternateContent xmlns:mc="http://schemas.openxmlformats.org/markup-compatibility/2006">
              <mc:Choice xmlns:v="urn:schemas-microsoft-com:vml" Requires="v">
                <p:oleObj spid="_x0000_s55254" name="Equation" r:id="rId5" imgW="1879560" imgH="241200" progId="Equation.DSMT4">
                  <p:embed/>
                </p:oleObj>
              </mc:Choice>
              <mc:Fallback>
                <p:oleObj name="Equation" r:id="rId5" imgW="1879560" imgH="241200" progId="Equation.DSMT4">
                  <p:embed/>
                  <p:pic>
                    <p:nvPicPr>
                      <p:cNvPr id="0" name=""/>
                      <p:cNvPicPr/>
                      <p:nvPr/>
                    </p:nvPicPr>
                    <p:blipFill>
                      <a:blip r:embed="rId6"/>
                      <a:stretch>
                        <a:fillRect/>
                      </a:stretch>
                    </p:blipFill>
                    <p:spPr>
                      <a:xfrm>
                        <a:off x="3729038" y="4175125"/>
                        <a:ext cx="3062287" cy="393700"/>
                      </a:xfrm>
                      <a:prstGeom prst="rect">
                        <a:avLst/>
                      </a:prstGeom>
                    </p:spPr>
                  </p:pic>
                </p:oleObj>
              </mc:Fallback>
            </mc:AlternateContent>
          </a:graphicData>
        </a:graphic>
      </p:graphicFrame>
      <p:sp>
        <p:nvSpPr>
          <p:cNvPr id="9" name="Content Placeholder 8"/>
          <p:cNvSpPr>
            <a:spLocks noGrp="1"/>
          </p:cNvSpPr>
          <p:nvPr>
            <p:ph sz="quarter" idx="16"/>
          </p:nvPr>
        </p:nvSpPr>
        <p:spPr>
          <a:xfrm>
            <a:off x="457200" y="4396459"/>
            <a:ext cx="7859486" cy="438780"/>
          </a:xfrm>
        </p:spPr>
        <p:txBody>
          <a:bodyPr/>
          <a:lstStyle/>
          <a:p>
            <a:pPr marL="0" indent="265113">
              <a:buNone/>
            </a:pPr>
            <a:r>
              <a:rPr lang="en-US" altLang="en-US" sz="2200" dirty="0">
                <a:latin typeface="+mn-lt"/>
              </a:rPr>
              <a:t>of each EMPLOYEE tuple t that satisfies the condition</a:t>
            </a:r>
            <a:endParaRPr lang="en-US" sz="2200" dirty="0">
              <a:latin typeface="+mn-lt"/>
            </a:endParaRPr>
          </a:p>
        </p:txBody>
      </p:sp>
      <p:graphicFrame>
        <p:nvGraphicFramePr>
          <p:cNvPr id="18" name="Object 17" descr="Computer code. The code has 1 lines. The lines read as follows. Line 1. t period salary greater than 50000 left parenthesis selection sigma sub salary greater than 50000."/>
          <p:cNvGraphicFramePr>
            <a:graphicFrameLocks noChangeAspect="1"/>
          </p:cNvGraphicFramePr>
          <p:nvPr>
            <p:extLst>
              <p:ext uri="{D42A27DB-BD31-4B8C-83A1-F6EECF244321}">
                <p14:modId xmlns:p14="http://schemas.microsoft.com/office/powerpoint/2010/main" val="770983628"/>
              </p:ext>
            </p:extLst>
          </p:nvPr>
        </p:nvGraphicFramePr>
        <p:xfrm>
          <a:off x="782430" y="4851046"/>
          <a:ext cx="5498304" cy="405613"/>
        </p:xfrm>
        <a:graphic>
          <a:graphicData uri="http://schemas.openxmlformats.org/presentationml/2006/ole">
            <mc:AlternateContent xmlns:mc="http://schemas.openxmlformats.org/markup-compatibility/2006">
              <mc:Choice xmlns:v="urn:schemas-microsoft-com:vml" Requires="v">
                <p:oleObj spid="_x0000_s55255" name="Equation" r:id="rId7" imgW="3098520" imgH="228600" progId="Equation.DSMT4">
                  <p:embed/>
                </p:oleObj>
              </mc:Choice>
              <mc:Fallback>
                <p:oleObj name="Equation" r:id="rId7" imgW="3098520" imgH="228600" progId="Equation.DSMT4">
                  <p:embed/>
                  <p:pic>
                    <p:nvPicPr>
                      <p:cNvPr id="0" name=""/>
                      <p:cNvPicPr/>
                      <p:nvPr/>
                    </p:nvPicPr>
                    <p:blipFill>
                      <a:blip r:embed="rId8"/>
                      <a:stretch>
                        <a:fillRect/>
                      </a:stretch>
                    </p:blipFill>
                    <p:spPr>
                      <a:xfrm>
                        <a:off x="782430" y="4851046"/>
                        <a:ext cx="5498304" cy="405613"/>
                      </a:xfrm>
                      <a:prstGeom prst="rect">
                        <a:avLst/>
                      </a:prstGeom>
                    </p:spPr>
                  </p:pic>
                </p:oleObj>
              </mc:Fallback>
            </mc:AlternateContent>
          </a:graphicData>
        </a:graphic>
      </p:graphicFrame>
      <p:sp>
        <p:nvSpPr>
          <p:cNvPr id="10" name="Content Placeholder 9"/>
          <p:cNvSpPr>
            <a:spLocks noGrp="1"/>
          </p:cNvSpPr>
          <p:nvPr>
            <p:ph sz="quarter" idx="17"/>
          </p:nvPr>
        </p:nvSpPr>
        <p:spPr>
          <a:xfrm>
            <a:off x="6280734" y="4726151"/>
            <a:ext cx="2729814" cy="500063"/>
          </a:xfrm>
        </p:spPr>
        <p:txBody>
          <a:bodyPr/>
          <a:lstStyle/>
          <a:p>
            <a:pPr marL="0" indent="0">
              <a:buNone/>
            </a:pPr>
            <a:r>
              <a:rPr lang="en-US" altLang="en-US" sz="2200" dirty="0">
                <a:latin typeface="+mn-lt"/>
              </a:rPr>
              <a:t>will be retrieved. </a:t>
            </a:r>
          </a:p>
        </p:txBody>
      </p:sp>
    </p:spTree>
    <p:extLst>
      <p:ext uri="{BB962C8B-B14F-4D97-AF65-F5344CB8AC3E}">
        <p14:creationId xmlns:p14="http://schemas.microsoft.com/office/powerpoint/2010/main" val="256843382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439912" cy="1097279"/>
          </a:xfrm>
        </p:spPr>
        <p:txBody>
          <a:bodyPr/>
          <a:lstStyle/>
          <a:p>
            <a:r>
              <a:rPr lang="en-US" altLang="en-US" sz="3200" dirty="0"/>
              <a:t>The Existential and Universal </a:t>
            </a:r>
            <a:r>
              <a:rPr lang="en-US" altLang="en-US" sz="3200" dirty="0" smtClean="0"/>
              <a:t>Quantifiers </a:t>
            </a:r>
            <a:r>
              <a:rPr lang="en-US" altLang="en-US" sz="2000" b="0" dirty="0" smtClean="0"/>
              <a:t>(1 of 2)</a:t>
            </a:r>
            <a:endParaRPr lang="en-US" sz="2000" b="0" dirty="0"/>
          </a:p>
        </p:txBody>
      </p:sp>
      <p:sp>
        <p:nvSpPr>
          <p:cNvPr id="3" name="Text Placeholder 2"/>
          <p:cNvSpPr>
            <a:spLocks noGrp="1"/>
          </p:cNvSpPr>
          <p:nvPr>
            <p:ph type="body" idx="1"/>
          </p:nvPr>
        </p:nvSpPr>
        <p:spPr>
          <a:xfrm>
            <a:off x="457200" y="1600200"/>
            <a:ext cx="8225473" cy="734763"/>
          </a:xfrm>
        </p:spPr>
        <p:txBody>
          <a:bodyPr/>
          <a:lstStyle/>
          <a:p>
            <a:r>
              <a:rPr lang="en-US" altLang="en-US" sz="2000" dirty="0">
                <a:latin typeface="+mn-lt"/>
              </a:rPr>
              <a:t>Two special symbols called quantifiers can appear in formulas; these are the universal quantifier</a:t>
            </a:r>
            <a:endParaRPr lang="en-US" sz="2000" dirty="0">
              <a:latin typeface="+mn-lt"/>
            </a:endParaRPr>
          </a:p>
        </p:txBody>
      </p:sp>
      <p:pic>
        <p:nvPicPr>
          <p:cNvPr id="9" name="Picture 8" descr="left parenthesis for all right parenthesis"/>
          <p:cNvPicPr>
            <a:picLocks noChangeAspect="1"/>
          </p:cNvPicPr>
          <p:nvPr/>
        </p:nvPicPr>
        <p:blipFill rotWithShape="1">
          <a:blip r:embed="rId2"/>
          <a:srcRect l="35289" t="10587" r="9136" b="13305"/>
          <a:stretch/>
        </p:blipFill>
        <p:spPr>
          <a:xfrm>
            <a:off x="3846318" y="1993857"/>
            <a:ext cx="463075" cy="381357"/>
          </a:xfrm>
          <a:prstGeom prst="rect">
            <a:avLst/>
          </a:prstGeom>
        </p:spPr>
      </p:pic>
      <p:sp>
        <p:nvSpPr>
          <p:cNvPr id="11" name="Content Placeholder 10"/>
          <p:cNvSpPr>
            <a:spLocks noGrp="1"/>
          </p:cNvSpPr>
          <p:nvPr>
            <p:ph sz="quarter" idx="19"/>
          </p:nvPr>
        </p:nvSpPr>
        <p:spPr>
          <a:xfrm>
            <a:off x="4349378" y="1950815"/>
            <a:ext cx="3363881" cy="385080"/>
          </a:xfrm>
        </p:spPr>
        <p:txBody>
          <a:bodyPr anchor="ctr"/>
          <a:lstStyle/>
          <a:p>
            <a:pPr marL="0" indent="0">
              <a:buNone/>
            </a:pPr>
            <a:r>
              <a:rPr lang="en-US" altLang="en-US" sz="2000" dirty="0">
                <a:latin typeface="+mn-lt"/>
              </a:rPr>
              <a:t>and the existential quantifier</a:t>
            </a:r>
            <a:endParaRPr lang="en-US" sz="2000" dirty="0">
              <a:latin typeface="+mn-lt"/>
            </a:endParaRPr>
          </a:p>
        </p:txBody>
      </p:sp>
      <p:pic>
        <p:nvPicPr>
          <p:cNvPr id="15" name="Picture 14" descr="left parenthesis there exists right parenthesis period"/>
          <p:cNvPicPr>
            <a:picLocks noChangeAspect="1"/>
          </p:cNvPicPr>
          <p:nvPr/>
        </p:nvPicPr>
        <p:blipFill rotWithShape="1">
          <a:blip r:embed="rId3"/>
          <a:srcRect l="34426" t="7512" r="12164" b="16380"/>
          <a:stretch/>
        </p:blipFill>
        <p:spPr>
          <a:xfrm>
            <a:off x="7696520" y="1933677"/>
            <a:ext cx="501445" cy="412955"/>
          </a:xfrm>
          <a:prstGeom prst="rect">
            <a:avLst/>
          </a:prstGeom>
        </p:spPr>
      </p:pic>
      <p:sp>
        <p:nvSpPr>
          <p:cNvPr id="4" name="Content Placeholder 3"/>
          <p:cNvSpPr>
            <a:spLocks noGrp="1"/>
          </p:cNvSpPr>
          <p:nvPr>
            <p:ph sz="quarter" idx="13"/>
          </p:nvPr>
        </p:nvSpPr>
        <p:spPr>
          <a:xfrm>
            <a:off x="457200" y="2369503"/>
            <a:ext cx="8225473" cy="721398"/>
          </a:xfrm>
        </p:spPr>
        <p:txBody>
          <a:bodyPr/>
          <a:lstStyle/>
          <a:p>
            <a:r>
              <a:rPr lang="en-US" altLang="en-US" sz="2000" dirty="0">
                <a:latin typeface="+mn-lt"/>
              </a:rPr>
              <a:t>Informally, a tuple variable t is bound if it is quantified, meaning that it appears in an</a:t>
            </a:r>
            <a:endParaRPr lang="en-US" sz="2000" dirty="0">
              <a:latin typeface="+mn-lt"/>
            </a:endParaRPr>
          </a:p>
        </p:txBody>
      </p:sp>
      <p:pic>
        <p:nvPicPr>
          <p:cNvPr id="17" name="Picture 16" descr="left parenthesis for all t right parenthesis or left parenthesis there exists t right parenthesis"/>
          <p:cNvPicPr>
            <a:picLocks noChangeAspect="1"/>
          </p:cNvPicPr>
          <p:nvPr/>
        </p:nvPicPr>
        <p:blipFill rotWithShape="1">
          <a:blip r:embed="rId4"/>
          <a:srcRect l="17556" t="8112" b="21216"/>
          <a:stretch/>
        </p:blipFill>
        <p:spPr>
          <a:xfrm>
            <a:off x="2440789" y="2740290"/>
            <a:ext cx="1401689" cy="350611"/>
          </a:xfrm>
          <a:prstGeom prst="rect">
            <a:avLst/>
          </a:prstGeom>
        </p:spPr>
      </p:pic>
      <p:sp>
        <p:nvSpPr>
          <p:cNvPr id="12" name="Content Placeholder 11"/>
          <p:cNvSpPr>
            <a:spLocks noGrp="1"/>
          </p:cNvSpPr>
          <p:nvPr>
            <p:ph sz="quarter" idx="20"/>
          </p:nvPr>
        </p:nvSpPr>
        <p:spPr>
          <a:xfrm>
            <a:off x="3822047" y="2746648"/>
            <a:ext cx="3362545" cy="309714"/>
          </a:xfrm>
        </p:spPr>
        <p:txBody>
          <a:bodyPr anchor="ctr"/>
          <a:lstStyle/>
          <a:p>
            <a:pPr marL="0" indent="0">
              <a:buNone/>
            </a:pPr>
            <a:r>
              <a:rPr lang="en-US" altLang="en-US" sz="2000" dirty="0">
                <a:latin typeface="+mn-lt"/>
              </a:rPr>
              <a:t>clause; otherwise, it is free. </a:t>
            </a:r>
          </a:p>
        </p:txBody>
      </p:sp>
      <p:sp>
        <p:nvSpPr>
          <p:cNvPr id="5" name="Content Placeholder 4"/>
          <p:cNvSpPr>
            <a:spLocks noGrp="1"/>
          </p:cNvSpPr>
          <p:nvPr>
            <p:ph sz="quarter" idx="14"/>
          </p:nvPr>
        </p:nvSpPr>
        <p:spPr>
          <a:xfrm>
            <a:off x="457200" y="3171002"/>
            <a:ext cx="3658711" cy="447230"/>
          </a:xfrm>
        </p:spPr>
        <p:txBody>
          <a:bodyPr/>
          <a:lstStyle/>
          <a:p>
            <a:r>
              <a:rPr lang="en-US" altLang="en-US" sz="2000" dirty="0">
                <a:latin typeface="+mn-lt"/>
              </a:rPr>
              <a:t>If F is a formula, then so are</a:t>
            </a:r>
            <a:endParaRPr lang="en-US" sz="2000" dirty="0">
              <a:latin typeface="+mn-lt"/>
            </a:endParaRPr>
          </a:p>
        </p:txBody>
      </p:sp>
      <p:pic>
        <p:nvPicPr>
          <p:cNvPr id="18" name="Picture 17" descr="left parenthesis there exists t right parenthesis left parenthesis F right parenthesis and left parenthesis for all t right parenthesis left parenthesis F right parenthesis comma"/>
          <p:cNvPicPr>
            <a:picLocks noChangeAspect="1"/>
          </p:cNvPicPr>
          <p:nvPr/>
        </p:nvPicPr>
        <p:blipFill rotWithShape="1">
          <a:blip r:embed="rId5"/>
          <a:srcRect l="10633" t="9221" b="28261"/>
          <a:stretch/>
        </p:blipFill>
        <p:spPr>
          <a:xfrm>
            <a:off x="3991280" y="3262256"/>
            <a:ext cx="2187765" cy="298053"/>
          </a:xfrm>
          <a:prstGeom prst="rect">
            <a:avLst/>
          </a:prstGeom>
        </p:spPr>
      </p:pic>
      <p:sp>
        <p:nvSpPr>
          <p:cNvPr id="13" name="Content Placeholder 12"/>
          <p:cNvSpPr>
            <a:spLocks noGrp="1"/>
          </p:cNvSpPr>
          <p:nvPr>
            <p:ph sz="quarter" idx="21"/>
          </p:nvPr>
        </p:nvSpPr>
        <p:spPr>
          <a:xfrm>
            <a:off x="6149549" y="3185175"/>
            <a:ext cx="2309513" cy="480263"/>
          </a:xfrm>
        </p:spPr>
        <p:txBody>
          <a:bodyPr/>
          <a:lstStyle/>
          <a:p>
            <a:pPr marL="0" indent="0">
              <a:buNone/>
            </a:pPr>
            <a:r>
              <a:rPr lang="en-US" altLang="en-US" sz="2000" dirty="0">
                <a:latin typeface="+mn-lt"/>
              </a:rPr>
              <a:t>where t is a </a:t>
            </a:r>
            <a:r>
              <a:rPr lang="en-US" altLang="en-US" sz="2000" dirty="0" smtClean="0">
                <a:latin typeface="+mn-lt"/>
              </a:rPr>
              <a:t>tuple</a:t>
            </a:r>
            <a:endParaRPr lang="en-US" altLang="en-US" sz="2000" dirty="0">
              <a:latin typeface="+mn-lt"/>
            </a:endParaRPr>
          </a:p>
        </p:txBody>
      </p:sp>
      <p:sp>
        <p:nvSpPr>
          <p:cNvPr id="6" name="Content Placeholder 5"/>
          <p:cNvSpPr>
            <a:spLocks noGrp="1"/>
          </p:cNvSpPr>
          <p:nvPr>
            <p:ph sz="quarter" idx="15"/>
          </p:nvPr>
        </p:nvSpPr>
        <p:spPr>
          <a:xfrm>
            <a:off x="457201" y="3440435"/>
            <a:ext cx="2389239" cy="757871"/>
          </a:xfrm>
        </p:spPr>
        <p:txBody>
          <a:bodyPr/>
          <a:lstStyle/>
          <a:p>
            <a:pPr marL="236538" lvl="1" indent="0">
              <a:buNone/>
            </a:pPr>
            <a:r>
              <a:rPr lang="en-US" altLang="en-US" sz="2000" dirty="0">
                <a:latin typeface="+mn-lt"/>
              </a:rPr>
              <a:t>variable</a:t>
            </a:r>
            <a:r>
              <a:rPr lang="en-US" altLang="en-US" sz="2000" dirty="0" smtClean="0">
                <a:latin typeface="+mn-lt"/>
              </a:rPr>
              <a:t>.</a:t>
            </a:r>
          </a:p>
          <a:p>
            <a:pPr lvl="1"/>
            <a:r>
              <a:rPr lang="en-US" altLang="en-US" sz="2000" dirty="0" smtClean="0">
                <a:latin typeface="+mn-lt"/>
              </a:rPr>
              <a:t>The </a:t>
            </a:r>
            <a:r>
              <a:rPr lang="en-US" altLang="en-US" sz="2000" dirty="0">
                <a:latin typeface="+mn-lt"/>
              </a:rPr>
              <a:t>formula</a:t>
            </a:r>
            <a:endParaRPr lang="en-US" sz="2000" dirty="0">
              <a:latin typeface="+mn-lt"/>
            </a:endParaRPr>
          </a:p>
        </p:txBody>
      </p:sp>
      <p:pic>
        <p:nvPicPr>
          <p:cNvPr id="19" name="Picture 18" descr="left parenthesis there exists t right parenthesis left parenthesis F right parenthesis"/>
          <p:cNvPicPr>
            <a:picLocks noChangeAspect="1"/>
          </p:cNvPicPr>
          <p:nvPr/>
        </p:nvPicPr>
        <p:blipFill rotWithShape="1">
          <a:blip r:embed="rId6"/>
          <a:srcRect l="20971" t="3092" r="9437" b="18082"/>
          <a:stretch/>
        </p:blipFill>
        <p:spPr>
          <a:xfrm>
            <a:off x="2654720" y="3849327"/>
            <a:ext cx="929148" cy="427703"/>
          </a:xfrm>
          <a:prstGeom prst="rect">
            <a:avLst/>
          </a:prstGeom>
        </p:spPr>
      </p:pic>
      <p:sp>
        <p:nvSpPr>
          <p:cNvPr id="14" name="Content Placeholder 13"/>
          <p:cNvSpPr>
            <a:spLocks noGrp="1"/>
          </p:cNvSpPr>
          <p:nvPr>
            <p:ph sz="quarter" idx="22"/>
          </p:nvPr>
        </p:nvSpPr>
        <p:spPr>
          <a:xfrm flipH="1">
            <a:off x="457197" y="3823306"/>
            <a:ext cx="8225476" cy="1065689"/>
          </a:xfrm>
        </p:spPr>
        <p:txBody>
          <a:bodyPr/>
          <a:lstStyle/>
          <a:p>
            <a:pPr marL="741363" indent="2400300">
              <a:buNone/>
            </a:pPr>
            <a:r>
              <a:rPr lang="en-US" altLang="en-US" sz="2000" dirty="0">
                <a:latin typeface="+mn-lt"/>
              </a:rPr>
              <a:t>is true if the formula F evaluates to true for some (at least one) tuple assigned to free occurrences of t in F; otherwise</a:t>
            </a:r>
            <a:endParaRPr lang="en-US" sz="2000" dirty="0">
              <a:latin typeface="+mn-lt"/>
            </a:endParaRPr>
          </a:p>
        </p:txBody>
      </p:sp>
      <p:pic>
        <p:nvPicPr>
          <p:cNvPr id="20" name="Picture 19" descr="left parenthesis there exists t right parenthesis left parenthesis F right parenthesis "/>
          <p:cNvPicPr>
            <a:picLocks noChangeAspect="1"/>
          </p:cNvPicPr>
          <p:nvPr/>
        </p:nvPicPr>
        <p:blipFill rotWithShape="1">
          <a:blip r:embed="rId6"/>
          <a:srcRect l="23090" t="6914" b="14259"/>
          <a:stretch/>
        </p:blipFill>
        <p:spPr>
          <a:xfrm>
            <a:off x="2403993" y="4468762"/>
            <a:ext cx="1026854" cy="427703"/>
          </a:xfrm>
          <a:prstGeom prst="rect">
            <a:avLst/>
          </a:prstGeom>
        </p:spPr>
      </p:pic>
      <p:sp>
        <p:nvSpPr>
          <p:cNvPr id="7" name="Content Placeholder 6"/>
          <p:cNvSpPr>
            <a:spLocks noGrp="1"/>
          </p:cNvSpPr>
          <p:nvPr>
            <p:ph sz="quarter" idx="16"/>
          </p:nvPr>
        </p:nvSpPr>
        <p:spPr>
          <a:xfrm>
            <a:off x="3395230" y="4408849"/>
            <a:ext cx="1060704" cy="456742"/>
          </a:xfrm>
        </p:spPr>
        <p:txBody>
          <a:bodyPr/>
          <a:lstStyle/>
          <a:p>
            <a:pPr marL="0" indent="0">
              <a:buNone/>
            </a:pPr>
            <a:r>
              <a:rPr lang="en-US" altLang="en-US" sz="2000" dirty="0">
                <a:latin typeface="+mn-lt"/>
              </a:rPr>
              <a:t>is false</a:t>
            </a:r>
            <a:r>
              <a:rPr lang="en-US" altLang="en-US" sz="2000" dirty="0" smtClean="0">
                <a:latin typeface="+mn-lt"/>
              </a:rPr>
              <a:t>.</a:t>
            </a:r>
            <a:endParaRPr lang="en-US" altLang="en-US" sz="2000" dirty="0">
              <a:latin typeface="+mn-lt"/>
            </a:endParaRPr>
          </a:p>
        </p:txBody>
      </p:sp>
      <p:sp>
        <p:nvSpPr>
          <p:cNvPr id="8" name="Content Placeholder 7"/>
          <p:cNvSpPr>
            <a:spLocks noGrp="1"/>
          </p:cNvSpPr>
          <p:nvPr>
            <p:ph sz="quarter" idx="17"/>
          </p:nvPr>
        </p:nvSpPr>
        <p:spPr>
          <a:xfrm>
            <a:off x="457198" y="4830695"/>
            <a:ext cx="2389242" cy="500063"/>
          </a:xfrm>
        </p:spPr>
        <p:txBody>
          <a:bodyPr/>
          <a:lstStyle/>
          <a:p>
            <a:pPr lvl="1"/>
            <a:r>
              <a:rPr lang="en-US" altLang="en-US" sz="2000" dirty="0">
                <a:latin typeface="+mn-lt"/>
              </a:rPr>
              <a:t>The formula</a:t>
            </a:r>
            <a:endParaRPr lang="en-US" sz="2000" dirty="0">
              <a:latin typeface="+mn-lt"/>
            </a:endParaRPr>
          </a:p>
        </p:txBody>
      </p:sp>
      <p:pic>
        <p:nvPicPr>
          <p:cNvPr id="21" name="Picture 20" descr="left parenthesis for all t right parenthesis left parenthesis F right parenthesis"/>
          <p:cNvPicPr>
            <a:picLocks noChangeAspect="1"/>
          </p:cNvPicPr>
          <p:nvPr/>
        </p:nvPicPr>
        <p:blipFill rotWithShape="1">
          <a:blip r:embed="rId7"/>
          <a:srcRect l="22226" t="212" b="15526"/>
          <a:stretch/>
        </p:blipFill>
        <p:spPr>
          <a:xfrm>
            <a:off x="2764474" y="4875104"/>
            <a:ext cx="1079893" cy="439359"/>
          </a:xfrm>
          <a:prstGeom prst="rect">
            <a:avLst/>
          </a:prstGeom>
        </p:spPr>
      </p:pic>
      <p:sp>
        <p:nvSpPr>
          <p:cNvPr id="10" name="Content Placeholder 9"/>
          <p:cNvSpPr>
            <a:spLocks noGrp="1"/>
          </p:cNvSpPr>
          <p:nvPr>
            <p:ph sz="quarter" idx="18"/>
          </p:nvPr>
        </p:nvSpPr>
        <p:spPr>
          <a:xfrm>
            <a:off x="457200" y="4837473"/>
            <a:ext cx="8048290" cy="969878"/>
          </a:xfrm>
        </p:spPr>
        <p:txBody>
          <a:bodyPr/>
          <a:lstStyle/>
          <a:p>
            <a:pPr marL="704850" indent="2578100">
              <a:buNone/>
            </a:pPr>
            <a:r>
              <a:rPr lang="en-US" altLang="en-US" sz="2000" dirty="0">
                <a:latin typeface="+mn-lt"/>
              </a:rPr>
              <a:t>is true if the formula F evaluates to true for every tuple (in the universe) assigned to free occurrences of t in F; otherwise</a:t>
            </a:r>
            <a:endParaRPr lang="en-US" sz="2000" dirty="0">
              <a:latin typeface="+mn-lt"/>
            </a:endParaRPr>
          </a:p>
        </p:txBody>
      </p:sp>
      <p:pic>
        <p:nvPicPr>
          <p:cNvPr id="22" name="Picture 21" descr="left parenthesis for all t right parenthesis left parenthesis F right parenthesis"/>
          <p:cNvPicPr>
            <a:picLocks noChangeAspect="1"/>
          </p:cNvPicPr>
          <p:nvPr/>
        </p:nvPicPr>
        <p:blipFill rotWithShape="1">
          <a:blip r:embed="rId8"/>
          <a:srcRect l="22478" t="8150" r="6874" b="21179"/>
          <a:stretch/>
        </p:blipFill>
        <p:spPr>
          <a:xfrm>
            <a:off x="3097171" y="5497678"/>
            <a:ext cx="973394" cy="383458"/>
          </a:xfrm>
          <a:prstGeom prst="rect">
            <a:avLst/>
          </a:prstGeom>
        </p:spPr>
      </p:pic>
      <p:sp>
        <p:nvSpPr>
          <p:cNvPr id="16" name="Content Placeholder 15"/>
          <p:cNvSpPr>
            <a:spLocks noGrp="1"/>
          </p:cNvSpPr>
          <p:nvPr>
            <p:ph sz="quarter" idx="24"/>
          </p:nvPr>
        </p:nvSpPr>
        <p:spPr>
          <a:xfrm>
            <a:off x="4115911" y="5475094"/>
            <a:ext cx="1071976" cy="428625"/>
          </a:xfrm>
        </p:spPr>
        <p:txBody>
          <a:bodyPr anchor="ctr"/>
          <a:lstStyle/>
          <a:p>
            <a:pPr marL="0" indent="0">
              <a:buNone/>
            </a:pPr>
            <a:r>
              <a:rPr lang="en-US" altLang="en-US" sz="2000" dirty="0">
                <a:latin typeface="+mn-lt"/>
              </a:rPr>
              <a:t>is false.</a:t>
            </a:r>
            <a:endParaRPr lang="en-US" sz="2000" dirty="0">
              <a:latin typeface="+mn-lt"/>
            </a:endParaRPr>
          </a:p>
        </p:txBody>
      </p:sp>
    </p:spTree>
    <p:extLst>
      <p:ext uri="{BB962C8B-B14F-4D97-AF65-F5344CB8AC3E}">
        <p14:creationId xmlns:p14="http://schemas.microsoft.com/office/powerpoint/2010/main" val="24243003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91832" cy="1097279"/>
          </a:xfrm>
        </p:spPr>
        <p:txBody>
          <a:bodyPr/>
          <a:lstStyle/>
          <a:p>
            <a:r>
              <a:rPr lang="en-US" altLang="en-US" sz="3200" dirty="0"/>
              <a:t>The Existential and Universal </a:t>
            </a:r>
            <a:r>
              <a:rPr lang="en-US" altLang="en-US" sz="3200" dirty="0" smtClean="0"/>
              <a:t>Quantifiers </a:t>
            </a:r>
            <a:r>
              <a:rPr lang="en-US" altLang="en-US" sz="2000" b="0" dirty="0" smtClean="0"/>
              <a:t>(2 </a:t>
            </a:r>
            <a:r>
              <a:rPr lang="en-US" altLang="en-US" sz="2000" b="0" dirty="0"/>
              <a:t>of 2)</a:t>
            </a:r>
            <a:endParaRPr lang="en-US" dirty="0"/>
          </a:p>
        </p:txBody>
      </p:sp>
      <p:sp>
        <p:nvSpPr>
          <p:cNvPr id="3" name="Text Placeholder 2"/>
          <p:cNvSpPr>
            <a:spLocks noGrp="1"/>
          </p:cNvSpPr>
          <p:nvPr>
            <p:ph type="body" idx="1"/>
          </p:nvPr>
        </p:nvSpPr>
        <p:spPr>
          <a:xfrm>
            <a:off x="457200" y="1600201"/>
            <a:ext cx="361335" cy="533400"/>
          </a:xfrm>
        </p:spPr>
        <p:txBody>
          <a:bodyPr/>
          <a:lstStyle/>
          <a:p>
            <a:pPr eaLnBrk="1" hangingPunct="1"/>
            <a:r>
              <a:rPr lang="en-US" altLang="en-US" sz="2400" dirty="0" smtClean="0">
                <a:latin typeface="+mn-lt"/>
              </a:rPr>
              <a:t> </a:t>
            </a:r>
            <a:endParaRPr lang="en-US" altLang="en-US" sz="2400" dirty="0">
              <a:latin typeface="+mn-lt"/>
            </a:endParaRPr>
          </a:p>
        </p:txBody>
      </p:sp>
      <p:pic>
        <p:nvPicPr>
          <p:cNvPr id="12" name="Picture 11" descr="all"/>
          <p:cNvPicPr>
            <a:picLocks noChangeAspect="1"/>
          </p:cNvPicPr>
          <p:nvPr/>
        </p:nvPicPr>
        <p:blipFill rotWithShape="1">
          <a:blip r:embed="rId2"/>
          <a:srcRect l="37456" t="17088" r="12368" b="25313"/>
          <a:stretch/>
        </p:blipFill>
        <p:spPr>
          <a:xfrm>
            <a:off x="744793" y="1711335"/>
            <a:ext cx="412955" cy="368710"/>
          </a:xfrm>
          <a:prstGeom prst="rect">
            <a:avLst/>
          </a:prstGeom>
        </p:spPr>
      </p:pic>
      <p:sp>
        <p:nvSpPr>
          <p:cNvPr id="7" name="Content Placeholder 6"/>
          <p:cNvSpPr>
            <a:spLocks noGrp="1"/>
          </p:cNvSpPr>
          <p:nvPr>
            <p:ph sz="quarter" idx="14"/>
          </p:nvPr>
        </p:nvSpPr>
        <p:spPr>
          <a:xfrm>
            <a:off x="454025" y="1599087"/>
            <a:ext cx="8232775" cy="1219837"/>
          </a:xfrm>
        </p:spPr>
        <p:txBody>
          <a:bodyPr/>
          <a:lstStyle/>
          <a:p>
            <a:pPr marL="0" indent="633413">
              <a:buNone/>
            </a:pPr>
            <a:r>
              <a:rPr lang="en-US" altLang="en-US" sz="2400" dirty="0">
                <a:latin typeface="+mn-lt"/>
              </a:rPr>
              <a:t>is called the universal or “for all” quantifier because every tuple in “the universe of” tuples must make F true to make the quantified formula true.</a:t>
            </a:r>
            <a:endParaRPr lang="en-US" sz="2400" dirty="0">
              <a:latin typeface="+mn-lt"/>
            </a:endParaRPr>
          </a:p>
        </p:txBody>
      </p:sp>
      <p:sp>
        <p:nvSpPr>
          <p:cNvPr id="6" name="Content Placeholder 5"/>
          <p:cNvSpPr>
            <a:spLocks noGrp="1"/>
          </p:cNvSpPr>
          <p:nvPr>
            <p:ph sz="quarter" idx="13"/>
          </p:nvPr>
        </p:nvSpPr>
        <p:spPr>
          <a:xfrm>
            <a:off x="457200" y="2985431"/>
            <a:ext cx="575187" cy="558800"/>
          </a:xfrm>
        </p:spPr>
        <p:txBody>
          <a:bodyPr/>
          <a:lstStyle/>
          <a:p>
            <a:r>
              <a:rPr lang="en-US" sz="2400" dirty="0" smtClean="0">
                <a:latin typeface="+mn-lt"/>
              </a:rPr>
              <a:t> </a:t>
            </a:r>
            <a:endParaRPr lang="en-US" sz="2400" dirty="0">
              <a:latin typeface="+mn-lt"/>
            </a:endParaRPr>
          </a:p>
        </p:txBody>
      </p:sp>
      <p:pic>
        <p:nvPicPr>
          <p:cNvPr id="11" name="Picture 10" descr="there exists"/>
          <p:cNvPicPr>
            <a:picLocks noChangeAspect="1"/>
          </p:cNvPicPr>
          <p:nvPr/>
        </p:nvPicPr>
        <p:blipFill rotWithShape="1">
          <a:blip r:embed="rId3"/>
          <a:srcRect l="38571" t="7807" r="6188" b="18466"/>
          <a:stretch/>
        </p:blipFill>
        <p:spPr>
          <a:xfrm>
            <a:off x="730047" y="3034294"/>
            <a:ext cx="427703" cy="471949"/>
          </a:xfrm>
          <a:prstGeom prst="rect">
            <a:avLst/>
          </a:prstGeom>
        </p:spPr>
      </p:pic>
      <p:sp>
        <p:nvSpPr>
          <p:cNvPr id="8" name="Content Placeholder 7"/>
          <p:cNvSpPr>
            <a:spLocks noGrp="1"/>
          </p:cNvSpPr>
          <p:nvPr>
            <p:ph sz="quarter" idx="15"/>
          </p:nvPr>
        </p:nvSpPr>
        <p:spPr>
          <a:xfrm>
            <a:off x="457200" y="2996306"/>
            <a:ext cx="8229600" cy="1280652"/>
          </a:xfrm>
        </p:spPr>
        <p:txBody>
          <a:bodyPr/>
          <a:lstStyle/>
          <a:p>
            <a:pPr marL="0" indent="633413">
              <a:buNone/>
            </a:pPr>
            <a:r>
              <a:rPr lang="en-US" altLang="en-US" sz="2400" dirty="0">
                <a:latin typeface="+mn-lt"/>
              </a:rPr>
              <a:t>is called the existential or “there exists” quantifier because any tuple that exists in “the universe of” tuples may make F true to make the quantified formula true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5224386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215371"/>
            <a:ext cx="8367486" cy="1097279"/>
          </a:xfrm>
        </p:spPr>
        <p:txBody>
          <a:bodyPr/>
          <a:lstStyle/>
          <a:p>
            <a:r>
              <a:rPr lang="en-US" altLang="en-US" sz="3000" dirty="0"/>
              <a:t>Example Query Using </a:t>
            </a:r>
            <a:r>
              <a:rPr lang="en-US" altLang="en-US" sz="3000" dirty="0" smtClean="0"/>
              <a:t>Existential Quantifier </a:t>
            </a:r>
            <a:r>
              <a:rPr lang="en-US" altLang="en-US" sz="2000" b="0" dirty="0" smtClean="0"/>
              <a:t>(1 of 2)</a:t>
            </a:r>
            <a:endParaRPr lang="en-US" sz="2000" b="0" dirty="0"/>
          </a:p>
        </p:txBody>
      </p:sp>
      <p:sp>
        <p:nvSpPr>
          <p:cNvPr id="5" name="Text Placeholder 4"/>
          <p:cNvSpPr>
            <a:spLocks noGrp="1"/>
          </p:cNvSpPr>
          <p:nvPr>
            <p:ph type="body" idx="1"/>
          </p:nvPr>
        </p:nvSpPr>
        <p:spPr>
          <a:xfrm>
            <a:off x="457200" y="1484089"/>
            <a:ext cx="8229600" cy="704166"/>
          </a:xfrm>
        </p:spPr>
        <p:txBody>
          <a:bodyPr/>
          <a:lstStyle/>
          <a:p>
            <a:r>
              <a:rPr lang="en-US" altLang="en-US" sz="1800" dirty="0">
                <a:latin typeface="+mn-lt"/>
              </a:rPr>
              <a:t>Retrieve the name and address of all employees who work for the ‘Research’ department. The </a:t>
            </a:r>
            <a:r>
              <a:rPr lang="en-US" altLang="en-US" sz="1800" dirty="0" smtClean="0">
                <a:latin typeface="+mn-lt"/>
              </a:rPr>
              <a:t>query can </a:t>
            </a:r>
            <a:r>
              <a:rPr lang="en-US" altLang="en-US" sz="1800" dirty="0">
                <a:latin typeface="+mn-lt"/>
              </a:rPr>
              <a:t>be expressed as : </a:t>
            </a:r>
            <a:endParaRPr lang="en-US" sz="1800" dirty="0">
              <a:latin typeface="+mn-lt"/>
            </a:endParaRPr>
          </a:p>
        </p:txBody>
      </p:sp>
      <p:graphicFrame>
        <p:nvGraphicFramePr>
          <p:cNvPr id="7" name="Object 6" descr="Computer code. The code has 3 lines. The lines read as follows. Line 1. left brace t period Fname comma  t period L name comma  t period Address pipe employee of t and left parenthesis there exists d right parenthesis. Line 2. left parenthesis department of d and d period D name equals prime research prime and. Line 3. d period D number equals t period D N O."/>
          <p:cNvGraphicFramePr>
            <a:graphicFrameLocks noChangeAspect="1"/>
          </p:cNvGraphicFramePr>
          <p:nvPr>
            <p:extLst>
              <p:ext uri="{D42A27DB-BD31-4B8C-83A1-F6EECF244321}">
                <p14:modId xmlns:p14="http://schemas.microsoft.com/office/powerpoint/2010/main" val="3659360683"/>
              </p:ext>
            </p:extLst>
          </p:nvPr>
        </p:nvGraphicFramePr>
        <p:xfrm>
          <a:off x="1630363" y="2148760"/>
          <a:ext cx="5391150" cy="976313"/>
        </p:xfrm>
        <a:graphic>
          <a:graphicData uri="http://schemas.openxmlformats.org/presentationml/2006/ole">
            <mc:AlternateContent xmlns:mc="http://schemas.openxmlformats.org/markup-compatibility/2006">
              <mc:Choice xmlns:v="urn:schemas-microsoft-com:vml" Requires="v">
                <p:oleObj spid="_x0000_s30364" name="Equation" r:id="rId3" imgW="4051080" imgH="736560" progId="Equation.DSMT4">
                  <p:embed/>
                </p:oleObj>
              </mc:Choice>
              <mc:Fallback>
                <p:oleObj name="Equation" r:id="rId3" imgW="4051080" imgH="736560" progId="Equation.DSMT4">
                  <p:embed/>
                  <p:pic>
                    <p:nvPicPr>
                      <p:cNvPr id="0" name=""/>
                      <p:cNvPicPr/>
                      <p:nvPr/>
                    </p:nvPicPr>
                    <p:blipFill>
                      <a:blip r:embed="rId4"/>
                      <a:stretch>
                        <a:fillRect/>
                      </a:stretch>
                    </p:blipFill>
                    <p:spPr>
                      <a:xfrm>
                        <a:off x="1630363" y="2148760"/>
                        <a:ext cx="5391150" cy="976313"/>
                      </a:xfrm>
                      <a:prstGeom prst="rect">
                        <a:avLst/>
                      </a:prstGeom>
                    </p:spPr>
                  </p:pic>
                </p:oleObj>
              </mc:Fallback>
            </mc:AlternateContent>
          </a:graphicData>
        </a:graphic>
      </p:graphicFrame>
      <p:sp>
        <p:nvSpPr>
          <p:cNvPr id="6" name="Text Placeholder 5"/>
          <p:cNvSpPr>
            <a:spLocks noGrp="1"/>
          </p:cNvSpPr>
          <p:nvPr>
            <p:ph type="body" idx="2"/>
          </p:nvPr>
        </p:nvSpPr>
        <p:spPr>
          <a:xfrm>
            <a:off x="312057" y="3037181"/>
            <a:ext cx="8229600" cy="3355851"/>
          </a:xfrm>
        </p:spPr>
        <p:txBody>
          <a:bodyPr/>
          <a:lstStyle/>
          <a:p>
            <a:pPr eaLnBrk="1" hangingPunct="1"/>
            <a:r>
              <a:rPr lang="en-US" altLang="en-US" sz="1800" dirty="0">
                <a:latin typeface="+mn-lt"/>
              </a:rPr>
              <a:t>The only </a:t>
            </a:r>
            <a:r>
              <a:rPr lang="en-US" altLang="en-US" sz="1800" b="1" dirty="0">
                <a:latin typeface="+mn-lt"/>
              </a:rPr>
              <a:t>free tuple variables </a:t>
            </a:r>
            <a:r>
              <a:rPr lang="en-US" altLang="en-US" sz="1800" dirty="0">
                <a:latin typeface="+mn-lt"/>
              </a:rPr>
              <a:t>in a relational calculus expression should be those that appear to the left of the bar ( | ).</a:t>
            </a:r>
          </a:p>
          <a:p>
            <a:pPr lvl="1" eaLnBrk="1" hangingPunct="1"/>
            <a:r>
              <a:rPr lang="en-US" altLang="en-US" sz="1800" dirty="0">
                <a:latin typeface="+mn-lt"/>
              </a:rPr>
              <a:t>In above query, t is the only free variable; it is then </a:t>
            </a:r>
            <a:r>
              <a:rPr lang="en-US" altLang="en-US" sz="1800" b="1" dirty="0">
                <a:latin typeface="+mn-lt"/>
              </a:rPr>
              <a:t>bound successively </a:t>
            </a:r>
            <a:r>
              <a:rPr lang="en-US" altLang="en-US" sz="1800" dirty="0">
                <a:latin typeface="+mn-lt"/>
              </a:rPr>
              <a:t>to each tuple.</a:t>
            </a:r>
          </a:p>
          <a:p>
            <a:pPr eaLnBrk="1" hangingPunct="1">
              <a:spcBef>
                <a:spcPts val="500"/>
              </a:spcBef>
            </a:pPr>
            <a:r>
              <a:rPr lang="en-US" altLang="en-US" sz="1800" dirty="0">
                <a:latin typeface="+mn-lt"/>
              </a:rPr>
              <a:t>If a tuple </a:t>
            </a:r>
            <a:r>
              <a:rPr lang="en-US" altLang="en-US" sz="1800" b="1" dirty="0">
                <a:latin typeface="+mn-lt"/>
              </a:rPr>
              <a:t>satisfies the conditions </a:t>
            </a:r>
            <a:r>
              <a:rPr lang="en-US" altLang="en-US" sz="1800" dirty="0">
                <a:latin typeface="+mn-lt"/>
              </a:rPr>
              <a:t>specified in the query, the attributes </a:t>
            </a:r>
            <a:r>
              <a:rPr lang="en-US" altLang="en-US" sz="1800" dirty="0" smtClean="0">
                <a:latin typeface="+mn-lt"/>
              </a:rPr>
              <a:t>F</a:t>
            </a:r>
            <a:r>
              <a:rPr lang="en-US" altLang="en-US" sz="100" dirty="0" smtClean="0">
                <a:latin typeface="+mn-lt"/>
              </a:rPr>
              <a:t> </a:t>
            </a:r>
            <a:r>
              <a:rPr lang="en-US" altLang="en-US" sz="1800" dirty="0" smtClean="0">
                <a:latin typeface="+mn-lt"/>
              </a:rPr>
              <a:t>NAME</a:t>
            </a:r>
            <a:r>
              <a:rPr lang="en-US" altLang="en-US" sz="1800" dirty="0">
                <a:latin typeface="+mn-lt"/>
              </a:rPr>
              <a:t>, </a:t>
            </a:r>
            <a:r>
              <a:rPr lang="en-US" altLang="en-US" sz="1800" dirty="0" smtClean="0">
                <a:latin typeface="+mn-lt"/>
              </a:rPr>
              <a:t>L</a:t>
            </a:r>
            <a:r>
              <a:rPr lang="en-US" altLang="en-US" sz="100" dirty="0" smtClean="0">
                <a:latin typeface="+mn-lt"/>
              </a:rPr>
              <a:t> </a:t>
            </a:r>
            <a:r>
              <a:rPr lang="en-US" altLang="en-US" sz="1800" dirty="0" smtClean="0">
                <a:latin typeface="+mn-lt"/>
              </a:rPr>
              <a:t>NAME</a:t>
            </a:r>
            <a:r>
              <a:rPr lang="en-US" altLang="en-US" sz="1800" dirty="0">
                <a:latin typeface="+mn-lt"/>
              </a:rPr>
              <a:t>, and ADDRESS are retrieved for each such tuple. </a:t>
            </a:r>
          </a:p>
          <a:p>
            <a:pPr lvl="1" eaLnBrk="1" hangingPunct="1"/>
            <a:r>
              <a:rPr lang="en-US" altLang="en-US" sz="1800" dirty="0">
                <a:latin typeface="+mn-lt"/>
              </a:rPr>
              <a:t>The conditions EMPLOYEE (t) and DEPARTMENT(d) specify the range relations for t and d. </a:t>
            </a:r>
          </a:p>
          <a:p>
            <a:pPr lvl="1" eaLnBrk="1" hangingPunct="1"/>
            <a:r>
              <a:rPr lang="en-US" altLang="en-US" sz="1800" dirty="0">
                <a:latin typeface="+mn-lt"/>
              </a:rPr>
              <a:t>The condition </a:t>
            </a:r>
            <a:r>
              <a:rPr lang="en-US" altLang="en-US" sz="1800" dirty="0" smtClean="0">
                <a:latin typeface="+mn-lt"/>
              </a:rPr>
              <a:t>d.D</a:t>
            </a:r>
            <a:r>
              <a:rPr lang="en-US" altLang="en-US" sz="100" dirty="0" smtClean="0">
                <a:latin typeface="+mn-lt"/>
              </a:rPr>
              <a:t> </a:t>
            </a:r>
            <a:r>
              <a:rPr lang="en-US" altLang="en-US" sz="1800" dirty="0" smtClean="0">
                <a:latin typeface="+mn-lt"/>
              </a:rPr>
              <a:t>NAME </a:t>
            </a:r>
            <a:r>
              <a:rPr lang="en-US" altLang="en-US" sz="1800" dirty="0">
                <a:latin typeface="+mn-lt"/>
              </a:rPr>
              <a:t>= ‘Research’ is a selection condition and corresponds to a SELECT operation in the relational algebra, whereas the condition </a:t>
            </a:r>
            <a:r>
              <a:rPr lang="en-US" altLang="en-US" sz="1800" dirty="0" smtClean="0">
                <a:latin typeface="+mn-lt"/>
              </a:rPr>
              <a:t>d.D</a:t>
            </a:r>
            <a:r>
              <a:rPr lang="en-US" altLang="en-US" sz="100" dirty="0" smtClean="0">
                <a:latin typeface="+mn-lt"/>
              </a:rPr>
              <a:t> </a:t>
            </a:r>
            <a:r>
              <a:rPr lang="en-US" altLang="en-US" sz="1800" dirty="0" smtClean="0">
                <a:latin typeface="+mn-lt"/>
              </a:rPr>
              <a:t>NUMBER </a:t>
            </a:r>
            <a:r>
              <a:rPr lang="en-US" altLang="en-US" sz="1800" dirty="0">
                <a:latin typeface="+mn-lt"/>
              </a:rPr>
              <a:t>= </a:t>
            </a:r>
            <a:r>
              <a:rPr lang="en-US" altLang="en-US" sz="1800" dirty="0" smtClean="0">
                <a:latin typeface="+mn-lt"/>
              </a:rPr>
              <a:t>t.D</a:t>
            </a:r>
            <a:r>
              <a:rPr lang="en-US" altLang="en-US" sz="100" dirty="0" smtClean="0">
                <a:latin typeface="+mn-lt"/>
              </a:rPr>
              <a:t> </a:t>
            </a:r>
            <a:r>
              <a:rPr lang="en-US" altLang="en-US" sz="1800" dirty="0" smtClean="0">
                <a:latin typeface="+mn-lt"/>
              </a:rPr>
              <a:t>NO </a:t>
            </a:r>
            <a:r>
              <a:rPr lang="en-US" altLang="en-US" sz="1800" dirty="0">
                <a:latin typeface="+mn-lt"/>
              </a:rPr>
              <a:t>is a JOIN condition</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24478189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199" y="215371"/>
            <a:ext cx="8421329" cy="1097279"/>
          </a:xfrm>
        </p:spPr>
        <p:txBody>
          <a:bodyPr/>
          <a:lstStyle/>
          <a:p>
            <a:r>
              <a:rPr lang="en-US" altLang="en-US" sz="3000" dirty="0"/>
              <a:t>Example Query Using Existential Quantifier </a:t>
            </a:r>
            <a:r>
              <a:rPr lang="en-US" altLang="en-US" sz="2000" b="0" dirty="0" smtClean="0"/>
              <a:t>(2 </a:t>
            </a:r>
            <a:r>
              <a:rPr lang="en-US" altLang="en-US" sz="2000" b="0" dirty="0"/>
              <a:t>of 2)</a:t>
            </a:r>
            <a:endParaRPr lang="en-US" dirty="0"/>
          </a:p>
        </p:txBody>
      </p:sp>
      <p:sp>
        <p:nvSpPr>
          <p:cNvPr id="3" name="Text Placeholder 2"/>
          <p:cNvSpPr>
            <a:spLocks noGrp="1"/>
          </p:cNvSpPr>
          <p:nvPr>
            <p:ph type="body" idx="1"/>
          </p:nvPr>
        </p:nvSpPr>
        <p:spPr>
          <a:xfrm>
            <a:off x="457200" y="1397003"/>
            <a:ext cx="8229600" cy="620483"/>
          </a:xfrm>
        </p:spPr>
        <p:txBody>
          <a:bodyPr/>
          <a:lstStyle/>
          <a:p>
            <a:pPr eaLnBrk="1" hangingPunct="1"/>
            <a:r>
              <a:rPr lang="en-US" altLang="en-US" sz="1800" dirty="0" smtClean="0">
                <a:latin typeface="+mn-lt"/>
              </a:rPr>
              <a:t>Find the names of employees who work on </a:t>
            </a:r>
            <a:r>
              <a:rPr lang="en-US" altLang="en-US" sz="1800" b="1" dirty="0" smtClean="0">
                <a:latin typeface="+mn-lt"/>
              </a:rPr>
              <a:t>all</a:t>
            </a:r>
            <a:r>
              <a:rPr lang="en-US" altLang="en-US" sz="1800" dirty="0" smtClean="0">
                <a:latin typeface="+mn-lt"/>
              </a:rPr>
              <a:t> the projects controlled by department number 5. The query can be:</a:t>
            </a:r>
          </a:p>
        </p:txBody>
      </p:sp>
      <p:pic>
        <p:nvPicPr>
          <p:cNvPr id="2" name="Picture 1" descr="Computer code. The code has 2 lines. The lines read as follows. Line 1. left brace e period L name, e period F name pipe employee of e and left parenthesis left parenthesis for all x right parenthesis left parenthesis not left parenthesis project of x right parenthesis or not left parenthesis x period D num = 5 right parenthesis. Line 2. or left parenthesis left parenthesis there exists w right parenthesis left parenthesis works underscore o n of w and w period E S S N equals e period S S N and x period P number equals w period P N O right parenthesis right parenthesis right parenthesis right parenthesis right brace."/>
          <p:cNvPicPr>
            <a:picLocks noChangeAspect="1"/>
          </p:cNvPicPr>
          <p:nvPr/>
        </p:nvPicPr>
        <p:blipFill>
          <a:blip r:embed="rId2"/>
          <a:stretch>
            <a:fillRect/>
          </a:stretch>
        </p:blipFill>
        <p:spPr>
          <a:xfrm>
            <a:off x="784374" y="2065021"/>
            <a:ext cx="7766977" cy="792549"/>
          </a:xfrm>
          <a:prstGeom prst="rect">
            <a:avLst/>
          </a:prstGeom>
        </p:spPr>
      </p:pic>
      <p:sp>
        <p:nvSpPr>
          <p:cNvPr id="6" name="Content Placeholder 5"/>
          <p:cNvSpPr>
            <a:spLocks noGrp="1"/>
          </p:cNvSpPr>
          <p:nvPr>
            <p:ph sz="quarter" idx="13"/>
          </p:nvPr>
        </p:nvSpPr>
        <p:spPr>
          <a:xfrm>
            <a:off x="457200" y="2747036"/>
            <a:ext cx="8229600" cy="3379854"/>
          </a:xfrm>
        </p:spPr>
        <p:txBody>
          <a:bodyPr/>
          <a:lstStyle/>
          <a:p>
            <a:pPr eaLnBrk="1" hangingPunct="1"/>
            <a:r>
              <a:rPr lang="en-US" altLang="en-US" sz="1800" dirty="0">
                <a:latin typeface="+mn-lt"/>
              </a:rPr>
              <a:t>Exclude from the universal quantification all tuples that we are not interested in by making the condition true </a:t>
            </a:r>
            <a:r>
              <a:rPr lang="en-US" altLang="en-US" sz="1800" b="1" dirty="0">
                <a:latin typeface="+mn-lt"/>
              </a:rPr>
              <a:t>for all such tuples.</a:t>
            </a:r>
          </a:p>
          <a:p>
            <a:pPr lvl="1" eaLnBrk="1" hangingPunct="1"/>
            <a:r>
              <a:rPr lang="en-US" altLang="en-US" sz="1800" dirty="0">
                <a:latin typeface="+mn-lt"/>
              </a:rPr>
              <a:t>The first tuples to exclude (by making them evaluate automatically to true) are those that are not in the relation </a:t>
            </a:r>
            <a:r>
              <a:rPr lang="en-US" altLang="en-US" sz="1800" dirty="0" smtClean="0">
                <a:latin typeface="+mn-lt"/>
              </a:rPr>
              <a:t>R </a:t>
            </a:r>
            <a:r>
              <a:rPr lang="en-US" altLang="en-US" sz="1800" dirty="0">
                <a:latin typeface="+mn-lt"/>
              </a:rPr>
              <a:t>of interest. </a:t>
            </a:r>
          </a:p>
          <a:p>
            <a:pPr eaLnBrk="1" hangingPunct="1">
              <a:spcBef>
                <a:spcPts val="500"/>
              </a:spcBef>
            </a:pPr>
            <a:r>
              <a:rPr lang="en-US" altLang="en-US" sz="1800" dirty="0">
                <a:latin typeface="+mn-lt"/>
              </a:rPr>
              <a:t>In query above, using the expression </a:t>
            </a:r>
            <a:r>
              <a:rPr lang="en-US" altLang="en-US" sz="1800" b="1" dirty="0" smtClean="0">
                <a:latin typeface="+mn-lt"/>
              </a:rPr>
              <a:t>not(PROJECT(x</a:t>
            </a:r>
            <a:r>
              <a:rPr lang="en-US" altLang="en-US" sz="1800" b="1" dirty="0">
                <a:latin typeface="+mn-lt"/>
              </a:rPr>
              <a:t>))</a:t>
            </a:r>
            <a:r>
              <a:rPr lang="en-US" altLang="en-US" sz="1800" dirty="0">
                <a:latin typeface="+mn-lt"/>
              </a:rPr>
              <a:t> inside the universally quantified formula evaluates to true all tuples x that are not in the PROJECT relation.</a:t>
            </a:r>
          </a:p>
          <a:p>
            <a:pPr lvl="1" eaLnBrk="1" hangingPunct="1"/>
            <a:r>
              <a:rPr lang="en-US" altLang="en-US" sz="1800" dirty="0">
                <a:latin typeface="+mn-lt"/>
              </a:rPr>
              <a:t>Then we exclude the tuples we are not interested in from R itself. The expression </a:t>
            </a:r>
            <a:r>
              <a:rPr lang="en-US" altLang="en-US" sz="1800" dirty="0" smtClean="0">
                <a:latin typeface="+mn-lt"/>
              </a:rPr>
              <a:t>not (</a:t>
            </a:r>
            <a:r>
              <a:rPr lang="en-US" altLang="en-US" sz="1800" dirty="0">
                <a:latin typeface="+mn-lt"/>
              </a:rPr>
              <a:t>x.DNUM=5) evaluates to true all tuples x that are in the project relation but are not controlled by department 5. </a:t>
            </a:r>
          </a:p>
          <a:p>
            <a:pPr eaLnBrk="1" hangingPunct="1">
              <a:spcBef>
                <a:spcPts val="500"/>
              </a:spcBef>
            </a:pPr>
            <a:r>
              <a:rPr lang="en-US" altLang="en-US" sz="1800" dirty="0">
                <a:latin typeface="+mn-lt"/>
              </a:rPr>
              <a:t>Finally, we specify a condition that must hold on all the remaining tuples in </a:t>
            </a:r>
            <a:r>
              <a:rPr lang="en-US" altLang="en-US" sz="1800" dirty="0" smtClean="0">
                <a:latin typeface="+mn-lt"/>
              </a:rPr>
              <a:t>R.</a:t>
            </a:r>
          </a:p>
        </p:txBody>
      </p:sp>
      <p:pic>
        <p:nvPicPr>
          <p:cNvPr id="4" name="Picture 3" descr="Computer code. The code has 1 line. The lines read as follows. Line 1. left parenthesis left parenthesis there exists w right parenthesis left parenthesis works underscore o n of w and w period E S S N equals e period S S N and x period P number equals w period P N O right parenthesis"/>
          <p:cNvPicPr>
            <a:picLocks noChangeAspect="1"/>
          </p:cNvPicPr>
          <p:nvPr/>
        </p:nvPicPr>
        <p:blipFill>
          <a:blip r:embed="rId3"/>
          <a:stretch>
            <a:fillRect/>
          </a:stretch>
        </p:blipFill>
        <p:spPr>
          <a:xfrm>
            <a:off x="666387" y="6087729"/>
            <a:ext cx="6846401" cy="426757"/>
          </a:xfrm>
          <a:prstGeom prst="rect">
            <a:avLst/>
          </a:prstGeom>
        </p:spPr>
      </p:pic>
    </p:spTree>
    <p:extLst>
      <p:ext uri="{BB962C8B-B14F-4D97-AF65-F5344CB8AC3E}">
        <p14:creationId xmlns:p14="http://schemas.microsoft.com/office/powerpoint/2010/main" val="6174386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Languages Based on Tuple Relational </a:t>
            </a:r>
            <a:r>
              <a:rPr lang="en-US" altLang="en-US" dirty="0" smtClean="0"/>
              <a:t>Calculus </a:t>
            </a:r>
            <a:r>
              <a:rPr lang="en-US" altLang="en-US" sz="2000" b="0" dirty="0" smtClean="0"/>
              <a:t>(1 of 2)</a:t>
            </a:r>
            <a:endParaRPr lang="en-US" sz="2000" b="0" dirty="0"/>
          </a:p>
        </p:txBody>
      </p:sp>
      <p:sp>
        <p:nvSpPr>
          <p:cNvPr id="9" name="Text Placeholder 8"/>
          <p:cNvSpPr>
            <a:spLocks noGrp="1"/>
          </p:cNvSpPr>
          <p:nvPr>
            <p:ph type="body" idx="1"/>
          </p:nvPr>
        </p:nvSpPr>
        <p:spPr>
          <a:xfrm>
            <a:off x="457200" y="1411516"/>
            <a:ext cx="8229600" cy="4989283"/>
          </a:xfrm>
        </p:spPr>
        <p:txBody>
          <a:bodyPr/>
          <a:lstStyle/>
          <a:p>
            <a:pPr eaLnBrk="1" hangingPunct="1"/>
            <a:r>
              <a:rPr lang="en-US" altLang="en-US" sz="2400" dirty="0">
                <a:latin typeface="+mn-lt"/>
              </a:rPr>
              <a:t>The language </a:t>
            </a:r>
            <a:r>
              <a:rPr lang="en-US" altLang="en-US" sz="2400" b="1" dirty="0" smtClean="0">
                <a:latin typeface="+mn-lt"/>
              </a:rPr>
              <a:t>S</a:t>
            </a:r>
            <a:r>
              <a:rPr lang="en-US" altLang="en-US" sz="100" b="1" dirty="0" smtClean="0">
                <a:latin typeface="+mn-lt"/>
              </a:rPr>
              <a:t> </a:t>
            </a:r>
            <a:r>
              <a:rPr lang="en-US" altLang="en-US" sz="2400" b="1" dirty="0" smtClean="0">
                <a:latin typeface="+mn-lt"/>
              </a:rPr>
              <a:t>Q</a:t>
            </a:r>
            <a:r>
              <a:rPr lang="en-US" altLang="en-US" sz="100" b="1" dirty="0" smtClean="0">
                <a:latin typeface="+mn-lt"/>
              </a:rPr>
              <a:t> </a:t>
            </a:r>
            <a:r>
              <a:rPr lang="en-US" altLang="en-US" sz="2400" b="1" dirty="0" smtClean="0">
                <a:latin typeface="+mn-lt"/>
              </a:rPr>
              <a:t>L</a:t>
            </a:r>
            <a:r>
              <a:rPr lang="en-US" altLang="en-US" sz="2400" dirty="0" smtClean="0">
                <a:latin typeface="+mn-lt"/>
              </a:rPr>
              <a:t> </a:t>
            </a:r>
            <a:r>
              <a:rPr lang="en-US" altLang="en-US" sz="2400" dirty="0">
                <a:latin typeface="+mn-lt"/>
              </a:rPr>
              <a:t>is based on tuple calculus. It uses the basic block structure to express the queries in tuple calculus:</a:t>
            </a:r>
          </a:p>
          <a:p>
            <a:pPr lvl="1" eaLnBrk="1" hangingPunct="1"/>
            <a:r>
              <a:rPr lang="en-US" altLang="en-US" sz="2400" dirty="0">
                <a:latin typeface="+mn-lt"/>
              </a:rPr>
              <a:t>SELECT &lt;list of attributes&gt; </a:t>
            </a:r>
          </a:p>
          <a:p>
            <a:pPr lvl="1" eaLnBrk="1" hangingPunct="1"/>
            <a:r>
              <a:rPr lang="en-US" altLang="en-US" sz="2400" dirty="0">
                <a:latin typeface="+mn-lt"/>
              </a:rPr>
              <a:t>FROM &lt;list of relations&gt; </a:t>
            </a:r>
          </a:p>
          <a:p>
            <a:pPr lvl="1" eaLnBrk="1" hangingPunct="1"/>
            <a:r>
              <a:rPr lang="en-US" altLang="en-US" sz="2400" dirty="0">
                <a:latin typeface="+mn-lt"/>
              </a:rPr>
              <a:t>WHERE &lt;conditions&gt; </a:t>
            </a:r>
          </a:p>
          <a:p>
            <a:pPr eaLnBrk="1" hangingPunct="1"/>
            <a:r>
              <a:rPr lang="en-US" altLang="en-US" sz="2400" dirty="0">
                <a:latin typeface="+mn-lt"/>
              </a:rPr>
              <a:t>SELECT clause mentions the attributes being projected, the FROM clause mentions the relations needed in the query, and the WHERE clause mentions the selection as well as the join conditions.</a:t>
            </a:r>
          </a:p>
          <a:p>
            <a:pPr lvl="1" eaLnBrk="1" hangingPunct="1"/>
            <a:r>
              <a:rPr lang="en-US" altLang="en-US" sz="2400" dirty="0" smtClean="0">
                <a:latin typeface="+mn-lt"/>
              </a:rPr>
              <a:t>S</a:t>
            </a:r>
            <a:r>
              <a:rPr lang="en-US" altLang="en-US" sz="100" dirty="0" smtClean="0">
                <a:latin typeface="+mn-lt"/>
              </a:rPr>
              <a:t> </a:t>
            </a:r>
            <a:r>
              <a:rPr lang="en-US" altLang="en-US" sz="2400" dirty="0" smtClean="0">
                <a:latin typeface="+mn-lt"/>
              </a:rPr>
              <a:t>Q</a:t>
            </a:r>
            <a:r>
              <a:rPr lang="en-US" altLang="en-US" sz="100" dirty="0" smtClean="0">
                <a:latin typeface="+mn-lt"/>
              </a:rPr>
              <a:t> </a:t>
            </a:r>
            <a:r>
              <a:rPr lang="en-US" altLang="en-US" sz="2400" dirty="0" smtClean="0">
                <a:latin typeface="+mn-lt"/>
              </a:rPr>
              <a:t>L </a:t>
            </a:r>
            <a:r>
              <a:rPr lang="en-US" altLang="en-US" sz="2400" dirty="0">
                <a:latin typeface="+mn-lt"/>
              </a:rPr>
              <a:t>syntax is expanded further to accommodate other operations. (See Chapter 8</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229071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Languages Based on Tuple Relational Calculus </a:t>
            </a:r>
            <a:r>
              <a:rPr lang="en-US" altLang="en-US" sz="2000" b="0" dirty="0" smtClean="0"/>
              <a:t>(2 </a:t>
            </a:r>
            <a:r>
              <a:rPr lang="en-US" altLang="en-US" sz="2000" b="0" dirty="0"/>
              <a:t>of 2</a:t>
            </a:r>
            <a:r>
              <a:rPr lang="en-US" altLang="en-US" sz="2000" b="0" dirty="0" smtClean="0"/>
              <a:t>)</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rPr>
              <a:t>Another language which is based on tuple calculus is </a:t>
            </a:r>
            <a:r>
              <a:rPr lang="en-US" altLang="en-US" sz="2400" b="1" dirty="0">
                <a:latin typeface="+mn-lt"/>
              </a:rPr>
              <a:t>QUEL</a:t>
            </a:r>
            <a:r>
              <a:rPr lang="en-US" altLang="en-US" sz="2400" dirty="0">
                <a:latin typeface="+mn-lt"/>
              </a:rPr>
              <a:t> which actually uses the range variables as in tuple calculus. Its syntax includes:</a:t>
            </a:r>
          </a:p>
          <a:p>
            <a:pPr lvl="1" eaLnBrk="1" hangingPunct="1"/>
            <a:r>
              <a:rPr lang="en-US" altLang="en-US" sz="2400" dirty="0">
                <a:latin typeface="+mn-lt"/>
              </a:rPr>
              <a:t> RANGE OF &lt;variable name&gt; IS &lt;relation name&gt;</a:t>
            </a:r>
          </a:p>
          <a:p>
            <a:pPr eaLnBrk="1" hangingPunct="1"/>
            <a:r>
              <a:rPr lang="en-US" altLang="en-US" sz="2400" dirty="0">
                <a:latin typeface="+mn-lt"/>
              </a:rPr>
              <a:t>Then it uses</a:t>
            </a:r>
          </a:p>
          <a:p>
            <a:pPr lvl="1" eaLnBrk="1" hangingPunct="1"/>
            <a:r>
              <a:rPr lang="en-US" altLang="en-US" sz="2400" dirty="0">
                <a:latin typeface="+mn-lt"/>
              </a:rPr>
              <a:t>RETRIEVE &lt;list of attributes from range variables&gt;</a:t>
            </a:r>
          </a:p>
          <a:p>
            <a:pPr lvl="1" eaLnBrk="1" hangingPunct="1"/>
            <a:r>
              <a:rPr lang="en-US" altLang="en-US" sz="2400" dirty="0" smtClean="0">
                <a:latin typeface="+mn-lt"/>
              </a:rPr>
              <a:t>WHERE </a:t>
            </a:r>
            <a:r>
              <a:rPr lang="en-US" altLang="en-US" sz="2400" dirty="0">
                <a:latin typeface="+mn-lt"/>
              </a:rPr>
              <a:t>&lt;conditions&gt; </a:t>
            </a:r>
          </a:p>
          <a:p>
            <a:pPr eaLnBrk="1" hangingPunct="1"/>
            <a:r>
              <a:rPr lang="en-US" altLang="en-US" sz="2400" dirty="0">
                <a:latin typeface="+mn-lt"/>
              </a:rPr>
              <a:t>This language was proposed in the relational </a:t>
            </a:r>
            <a:r>
              <a:rPr lang="en-US" altLang="en-US" sz="2400" dirty="0" smtClean="0">
                <a:latin typeface="+mn-lt"/>
              </a:rPr>
              <a:t>D</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S </a:t>
            </a:r>
            <a:r>
              <a:rPr lang="en-US" altLang="en-US" sz="2400" dirty="0">
                <a:latin typeface="+mn-lt"/>
              </a:rPr>
              <a:t>INGRES. (system is currently still supported by Computer Associates – but the QUEL language is no longer there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157761117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Domain Relational </a:t>
            </a:r>
            <a:r>
              <a:rPr lang="en-US" altLang="en-US" dirty="0" smtClean="0"/>
              <a:t>Calculus </a:t>
            </a:r>
            <a:r>
              <a:rPr lang="en-US" altLang="en-US" sz="2000" b="0" dirty="0" smtClean="0"/>
              <a:t>(1 of 2) </a:t>
            </a:r>
            <a:endParaRPr lang="en-US" sz="2000" b="0" dirty="0"/>
          </a:p>
        </p:txBody>
      </p:sp>
      <p:sp>
        <p:nvSpPr>
          <p:cNvPr id="3" name="Text Placeholder 2"/>
          <p:cNvSpPr>
            <a:spLocks noGrp="1"/>
          </p:cNvSpPr>
          <p:nvPr>
            <p:ph type="body" idx="1"/>
          </p:nvPr>
        </p:nvSpPr>
        <p:spPr>
          <a:xfrm>
            <a:off x="457200" y="1382489"/>
            <a:ext cx="8229600" cy="5061854"/>
          </a:xfrm>
        </p:spPr>
        <p:txBody>
          <a:bodyPr/>
          <a:lstStyle/>
          <a:p>
            <a:pPr eaLnBrk="1" hangingPunct="1"/>
            <a:r>
              <a:rPr lang="en-US" altLang="en-US" sz="2000" dirty="0">
                <a:latin typeface="+mn-lt"/>
              </a:rPr>
              <a:t>Another variation of relational calculus called the domain relational calculus, or simply, domain calculus is equivalent to tuple calculus and to relational algebra.</a:t>
            </a:r>
          </a:p>
          <a:p>
            <a:pPr eaLnBrk="1" hangingPunct="1"/>
            <a:r>
              <a:rPr lang="en-US" altLang="en-US" sz="2000" dirty="0">
                <a:latin typeface="+mn-lt"/>
              </a:rPr>
              <a:t>The language called </a:t>
            </a:r>
            <a:r>
              <a:rPr lang="en-US" altLang="en-US" sz="2000" dirty="0" smtClean="0">
                <a:latin typeface="+mn-lt"/>
              </a:rPr>
              <a:t>Q</a:t>
            </a:r>
            <a:r>
              <a:rPr lang="en-US" altLang="en-US" sz="100" dirty="0" smtClean="0">
                <a:latin typeface="+mn-lt"/>
              </a:rPr>
              <a:t> </a:t>
            </a:r>
            <a:r>
              <a:rPr lang="en-US" altLang="en-US" sz="2000" dirty="0" smtClean="0">
                <a:latin typeface="+mn-lt"/>
              </a:rPr>
              <a:t>B</a:t>
            </a:r>
            <a:r>
              <a:rPr lang="en-US" altLang="en-US" sz="100" dirty="0" smtClean="0">
                <a:latin typeface="+mn-lt"/>
              </a:rPr>
              <a:t> </a:t>
            </a:r>
            <a:r>
              <a:rPr lang="en-US" altLang="en-US" sz="2000" dirty="0" smtClean="0">
                <a:latin typeface="+mn-lt"/>
              </a:rPr>
              <a:t>E </a:t>
            </a:r>
            <a:r>
              <a:rPr lang="en-US" altLang="en-US" sz="2000" dirty="0">
                <a:latin typeface="+mn-lt"/>
              </a:rPr>
              <a:t>(Query-By-Example) that is related to domain calculus was developed almost concurrently to </a:t>
            </a:r>
            <a:r>
              <a:rPr lang="en-US" altLang="en-US" sz="2000" dirty="0" smtClean="0">
                <a:latin typeface="+mn-lt"/>
              </a:rPr>
              <a:t>S</a:t>
            </a:r>
            <a:r>
              <a:rPr lang="en-US" altLang="en-US" sz="100" dirty="0" smtClean="0">
                <a:latin typeface="+mn-lt"/>
              </a:rPr>
              <a:t> </a:t>
            </a:r>
            <a:r>
              <a:rPr lang="en-US" altLang="en-US" sz="2000" dirty="0" smtClean="0">
                <a:latin typeface="+mn-lt"/>
              </a:rPr>
              <a:t>Q</a:t>
            </a:r>
            <a:r>
              <a:rPr lang="en-US" altLang="en-US" sz="100" dirty="0" smtClean="0">
                <a:latin typeface="+mn-lt"/>
              </a:rPr>
              <a:t> </a:t>
            </a:r>
            <a:r>
              <a:rPr lang="en-US" altLang="en-US" sz="2000" dirty="0" smtClean="0">
                <a:latin typeface="+mn-lt"/>
              </a:rPr>
              <a:t>L </a:t>
            </a:r>
            <a:r>
              <a:rPr lang="en-US" altLang="en-US" sz="2000" dirty="0">
                <a:latin typeface="+mn-lt"/>
              </a:rPr>
              <a:t>at </a:t>
            </a:r>
            <a:r>
              <a:rPr lang="en-US" altLang="en-US" sz="2000" dirty="0" smtClean="0">
                <a:latin typeface="+mn-lt"/>
              </a:rPr>
              <a:t>I</a:t>
            </a:r>
            <a:r>
              <a:rPr lang="en-US" altLang="en-US" sz="100" dirty="0" smtClean="0">
                <a:latin typeface="+mn-lt"/>
              </a:rPr>
              <a:t> </a:t>
            </a:r>
            <a:r>
              <a:rPr lang="en-US" altLang="en-US" sz="2000" dirty="0" smtClean="0">
                <a:latin typeface="+mn-lt"/>
              </a:rPr>
              <a:t>B</a:t>
            </a:r>
            <a:r>
              <a:rPr lang="en-US" altLang="en-US" sz="100" dirty="0" smtClean="0">
                <a:latin typeface="+mn-lt"/>
              </a:rPr>
              <a:t> </a:t>
            </a:r>
            <a:r>
              <a:rPr lang="en-US" altLang="en-US" sz="2000" dirty="0" smtClean="0">
                <a:latin typeface="+mn-lt"/>
              </a:rPr>
              <a:t>M </a:t>
            </a:r>
            <a:r>
              <a:rPr lang="en-US" altLang="en-US" sz="2000" dirty="0">
                <a:latin typeface="+mn-lt"/>
              </a:rPr>
              <a:t>Research, Yorktown Heights, New York. </a:t>
            </a:r>
          </a:p>
          <a:p>
            <a:pPr lvl="1" eaLnBrk="1" hangingPunct="1"/>
            <a:r>
              <a:rPr lang="en-US" altLang="en-US" sz="2000" dirty="0">
                <a:latin typeface="+mn-lt"/>
              </a:rPr>
              <a:t>Domain calculus was thought of as a way to explain what </a:t>
            </a:r>
            <a:r>
              <a:rPr lang="en-US" altLang="en-US" sz="2000" dirty="0" smtClean="0">
                <a:latin typeface="+mn-lt"/>
              </a:rPr>
              <a:t>Q</a:t>
            </a:r>
            <a:r>
              <a:rPr lang="en-US" altLang="en-US" sz="100" dirty="0" smtClean="0">
                <a:latin typeface="+mn-lt"/>
              </a:rPr>
              <a:t> </a:t>
            </a:r>
            <a:r>
              <a:rPr lang="en-US" altLang="en-US" sz="2000" dirty="0" smtClean="0">
                <a:latin typeface="+mn-lt"/>
              </a:rPr>
              <a:t>B</a:t>
            </a:r>
            <a:r>
              <a:rPr lang="en-US" altLang="en-US" sz="100" dirty="0" smtClean="0">
                <a:latin typeface="+mn-lt"/>
              </a:rPr>
              <a:t> </a:t>
            </a:r>
            <a:r>
              <a:rPr lang="en-US" altLang="en-US" sz="2000" dirty="0" smtClean="0">
                <a:latin typeface="+mn-lt"/>
              </a:rPr>
              <a:t>E </a:t>
            </a:r>
            <a:r>
              <a:rPr lang="en-US" altLang="en-US" sz="2000" dirty="0">
                <a:latin typeface="+mn-lt"/>
              </a:rPr>
              <a:t>does.</a:t>
            </a:r>
          </a:p>
          <a:p>
            <a:pPr eaLnBrk="1" hangingPunct="1"/>
            <a:r>
              <a:rPr lang="en-US" altLang="en-US" sz="2000" dirty="0">
                <a:latin typeface="+mn-lt"/>
              </a:rPr>
              <a:t>Domain calculus differs from tuple calculus in the type of variables used in formulas:</a:t>
            </a:r>
          </a:p>
          <a:p>
            <a:pPr lvl="1" eaLnBrk="1" hangingPunct="1"/>
            <a:r>
              <a:rPr lang="en-US" altLang="en-US" sz="2000" dirty="0">
                <a:latin typeface="+mn-lt"/>
              </a:rPr>
              <a:t>Rather than having variables range over tuples, the variables range over single values from domains of attributes.</a:t>
            </a:r>
          </a:p>
          <a:p>
            <a:pPr eaLnBrk="1" hangingPunct="1"/>
            <a:r>
              <a:rPr lang="en-US" altLang="en-US" sz="2000" dirty="0">
                <a:latin typeface="+mn-lt"/>
              </a:rPr>
              <a:t>To form a relation of degree n for a query result, we must have n of these domain variables— one for each attribute</a:t>
            </a:r>
            <a:r>
              <a:rPr lang="en-US" altLang="en-US" sz="2000" dirty="0" smtClean="0">
                <a:latin typeface="+mn-lt"/>
              </a:rPr>
              <a:t>.</a:t>
            </a:r>
            <a:endParaRPr lang="en-US" altLang="en-US" sz="2000" dirty="0">
              <a:latin typeface="+mn-lt"/>
            </a:endParaRPr>
          </a:p>
        </p:txBody>
      </p:sp>
    </p:spTree>
    <p:extLst>
      <p:ext uri="{BB962C8B-B14F-4D97-AF65-F5344CB8AC3E}">
        <p14:creationId xmlns:p14="http://schemas.microsoft.com/office/powerpoint/2010/main" val="225687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latin typeface="Times New Roman" panose="02020603050405020304" pitchFamily="18" charset="0"/>
                <a:cs typeface="Times New Roman" panose="02020603050405020304" pitchFamily="18" charset="0"/>
              </a:rPr>
              <a:t>Database State for </a:t>
            </a:r>
            <a:r>
              <a:rPr lang="en-US" altLang="en-US" dirty="0" smtClean="0">
                <a:latin typeface="Times New Roman" panose="02020603050405020304" pitchFamily="18" charset="0"/>
                <a:cs typeface="Times New Roman" panose="02020603050405020304" pitchFamily="18" charset="0"/>
              </a:rPr>
              <a:t>COMPANY</a:t>
            </a:r>
            <a:endParaRPr lang="en-US" dirty="0">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600200"/>
            <a:ext cx="8229600" cy="1738085"/>
          </a:xfrm>
        </p:spPr>
        <p:txBody>
          <a:bodyPr/>
          <a:lstStyle/>
          <a:p>
            <a:pPr eaLnBrk="1" hangingPunct="1"/>
            <a:r>
              <a:rPr lang="en-US" altLang="en-US" sz="2200" dirty="0">
                <a:latin typeface="+mn-lt"/>
              </a:rPr>
              <a:t>All examples discussed below refer to the </a:t>
            </a:r>
            <a:r>
              <a:rPr lang="en-US" altLang="en-US" sz="2200" dirty="0" smtClean="0">
                <a:latin typeface="+mn-lt"/>
              </a:rPr>
              <a:t>Company </a:t>
            </a:r>
            <a:r>
              <a:rPr lang="en-US" altLang="en-US" sz="2200" dirty="0">
                <a:latin typeface="+mn-lt"/>
              </a:rPr>
              <a:t>database shown here</a:t>
            </a:r>
            <a:r>
              <a:rPr lang="en-US" altLang="en-US" sz="2200" dirty="0" smtClean="0">
                <a:latin typeface="+mn-lt"/>
              </a:rPr>
              <a:t>.</a:t>
            </a:r>
          </a:p>
          <a:p>
            <a:pPr marL="0" indent="0" eaLnBrk="1" hangingPunct="1">
              <a:buNone/>
            </a:pPr>
            <a:r>
              <a:rPr lang="en-IN" altLang="en-US" sz="2200" b="1" dirty="0">
                <a:latin typeface="+mn-lt"/>
              </a:rPr>
              <a:t>Figure 5.7 </a:t>
            </a:r>
            <a:r>
              <a:rPr lang="en-IN" altLang="en-US" sz="2200" dirty="0">
                <a:latin typeface="+mn-lt"/>
              </a:rPr>
              <a:t>Referential integrity constraints displayed on the COMPANY relational database schema.</a:t>
            </a:r>
            <a:endParaRPr lang="en-US" altLang="en-US" sz="2200" dirty="0">
              <a:latin typeface="+mn-lt"/>
            </a:endParaRPr>
          </a:p>
        </p:txBody>
      </p:sp>
      <p:pic>
        <p:nvPicPr>
          <p:cNvPr id="4" name="Picture 6" descr="An illustration of 6 tables with their column headings. The first table titled employee has 10 columns that from left to right reads, F name, Minit, L name, S s n, B date, address, sex, salary, super underscore s s n and D n o. The column s s n is the primary key and the column super underscore s s n denotes the primary key.. The second tabel titled department has 4 columns that from left to right reads, D name, D number, M g r underscore s s n and m g r underscore start underscore date. The D number is the primary key, which is the column d n o from the employee table and the m g r underscore s s n is the primary key s s n from the employee table. The third table titled d e p t underscore locations has 2 columns that from left to right reads, D number and D location. The D number is the primary key from the department table and the d location is the primary key. The fourth table titled project has 4 columns that from left to right reads, P name, P number, P location and D num. The column P number is the primary key and the column d n u m is the primary key from department table.. The fifth table titled works underscore on has 3 columns that from left to right reads, E s s n, P no and hours. The columns e s s n is the primary key from employee table and the column p n o is the primary key from the project table. The sixth table titled dependent has 5 columns that from left to right reads, e s s n, dependent underscore name, sex, b date and relationship. The columns e s s n is the primary key from the emplyee table and the column department underscore name is the primary key."/>
          <p:cNvPicPr>
            <a:picLocks noChangeAspect="1" noChangeArrowheads="1"/>
          </p:cNvPicPr>
          <p:nvPr/>
        </p:nvPicPr>
        <p:blipFill rotWithShape="1">
          <a:blip r:embed="rId2">
            <a:extLst>
              <a:ext uri="{28A0092B-C50C-407E-A947-70E740481C1C}">
                <a14:useLocalDpi xmlns:a14="http://schemas.microsoft.com/office/drawing/2010/main" val="0"/>
              </a:ext>
            </a:extLst>
          </a:blip>
          <a:srcRect l="5934" t="9325" r="-541"/>
          <a:stretch/>
        </p:blipFill>
        <p:spPr bwMode="auto">
          <a:xfrm>
            <a:off x="2634762" y="3429000"/>
            <a:ext cx="3874475" cy="2756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7112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The Domain Relational Calculus </a:t>
            </a:r>
            <a:r>
              <a:rPr lang="en-US" altLang="en-US" sz="2000" b="0" dirty="0" smtClean="0"/>
              <a:t>(2 </a:t>
            </a:r>
            <a:r>
              <a:rPr lang="en-US" altLang="en-US" sz="2000" b="0" dirty="0"/>
              <a:t>of 2) </a:t>
            </a:r>
            <a:endParaRPr lang="en-US" dirty="0"/>
          </a:p>
        </p:txBody>
      </p:sp>
      <p:sp>
        <p:nvSpPr>
          <p:cNvPr id="5" name="Text Placeholder 4"/>
          <p:cNvSpPr>
            <a:spLocks noGrp="1"/>
          </p:cNvSpPr>
          <p:nvPr>
            <p:ph type="body" idx="1"/>
          </p:nvPr>
        </p:nvSpPr>
        <p:spPr/>
        <p:txBody>
          <a:bodyPr/>
          <a:lstStyle/>
          <a:p>
            <a:r>
              <a:rPr lang="en-US" altLang="en-US" sz="2400" dirty="0">
                <a:latin typeface="+mn-lt"/>
              </a:rPr>
              <a:t> An expression of the domain calculus is of the </a:t>
            </a:r>
            <a:r>
              <a:rPr lang="en-US" altLang="en-US" sz="2400" dirty="0" smtClean="0">
                <a:latin typeface="+mn-lt"/>
              </a:rPr>
              <a:t>form</a:t>
            </a:r>
            <a:endParaRPr lang="en-US" altLang="en-US" sz="2400" dirty="0">
              <a:latin typeface="+mn-lt"/>
            </a:endParaRPr>
          </a:p>
        </p:txBody>
      </p:sp>
      <p:graphicFrame>
        <p:nvGraphicFramePr>
          <p:cNvPr id="11" name="Object 10" descr="Computer code. The code has 2 lines. The lines read as follows. Line 1. left brace x 1, x 2, ellipse, x n pipe. Line 2. C O N D left parenthesis x sub 1 comma  x sub 2 comma  ellipse comma  x sub n comma  x sub n plus 1 comma  x sub n plus 2 comma  ellipse comma  x sub n plus m right parenthesis right brace."/>
          <p:cNvGraphicFramePr>
            <a:graphicFrameLocks noChangeAspect="1"/>
          </p:cNvGraphicFramePr>
          <p:nvPr>
            <p:extLst>
              <p:ext uri="{D42A27DB-BD31-4B8C-83A1-F6EECF244321}">
                <p14:modId xmlns:p14="http://schemas.microsoft.com/office/powerpoint/2010/main" val="3284016107"/>
              </p:ext>
            </p:extLst>
          </p:nvPr>
        </p:nvGraphicFramePr>
        <p:xfrm>
          <a:off x="838874" y="2158560"/>
          <a:ext cx="4882244" cy="809958"/>
        </p:xfrm>
        <a:graphic>
          <a:graphicData uri="http://schemas.openxmlformats.org/presentationml/2006/ole">
            <mc:AlternateContent xmlns:mc="http://schemas.openxmlformats.org/markup-compatibility/2006">
              <mc:Choice xmlns:v="urn:schemas-microsoft-com:vml" Requires="v">
                <p:oleObj spid="_x0000_s77104" name="Equation" r:id="rId3" imgW="2755800" imgH="457200" progId="Equation.DSMT4">
                  <p:embed/>
                </p:oleObj>
              </mc:Choice>
              <mc:Fallback>
                <p:oleObj name="Equation" r:id="rId3" imgW="2755800" imgH="457200" progId="Equation.DSMT4">
                  <p:embed/>
                  <p:pic>
                    <p:nvPicPr>
                      <p:cNvPr id="0" name=""/>
                      <p:cNvPicPr/>
                      <p:nvPr/>
                    </p:nvPicPr>
                    <p:blipFill>
                      <a:blip r:embed="rId4"/>
                      <a:stretch>
                        <a:fillRect/>
                      </a:stretch>
                    </p:blipFill>
                    <p:spPr>
                      <a:xfrm>
                        <a:off x="838874" y="2158560"/>
                        <a:ext cx="4882244" cy="809958"/>
                      </a:xfrm>
                      <a:prstGeom prst="rect">
                        <a:avLst/>
                      </a:prstGeom>
                    </p:spPr>
                  </p:pic>
                </p:oleObj>
              </mc:Fallback>
            </mc:AlternateContent>
          </a:graphicData>
        </a:graphic>
      </p:graphicFrame>
      <p:sp>
        <p:nvSpPr>
          <p:cNvPr id="6" name="Content Placeholder 5"/>
          <p:cNvSpPr>
            <a:spLocks noGrp="1"/>
          </p:cNvSpPr>
          <p:nvPr>
            <p:ph sz="quarter" idx="13"/>
          </p:nvPr>
        </p:nvSpPr>
        <p:spPr>
          <a:xfrm>
            <a:off x="454025" y="3020761"/>
            <a:ext cx="1814052" cy="553395"/>
          </a:xfrm>
        </p:spPr>
        <p:txBody>
          <a:bodyPr/>
          <a:lstStyle/>
          <a:p>
            <a:pPr lvl="1"/>
            <a:r>
              <a:rPr lang="en-US" sz="2400" dirty="0" smtClean="0">
                <a:latin typeface="+mn-lt"/>
              </a:rPr>
              <a:t>where</a:t>
            </a:r>
            <a:endParaRPr lang="en-US" sz="2400" dirty="0">
              <a:latin typeface="+mn-lt"/>
            </a:endParaRPr>
          </a:p>
        </p:txBody>
      </p:sp>
      <p:graphicFrame>
        <p:nvGraphicFramePr>
          <p:cNvPr id="12" name="Object 11" descr="x sub 1 comma  x sub 2 comma  ellipse comma  x sub n comma  x sub n plus 1 comma  x sub n plus 2 comma  ellipse comma  x sub n plus m"/>
          <p:cNvGraphicFramePr>
            <a:graphicFrameLocks noChangeAspect="1"/>
          </p:cNvGraphicFramePr>
          <p:nvPr>
            <p:extLst>
              <p:ext uri="{D42A27DB-BD31-4B8C-83A1-F6EECF244321}">
                <p14:modId xmlns:p14="http://schemas.microsoft.com/office/powerpoint/2010/main" val="1350275429"/>
              </p:ext>
            </p:extLst>
          </p:nvPr>
        </p:nvGraphicFramePr>
        <p:xfrm>
          <a:off x="2238581" y="3102570"/>
          <a:ext cx="4106862" cy="446088"/>
        </p:xfrm>
        <a:graphic>
          <a:graphicData uri="http://schemas.openxmlformats.org/presentationml/2006/ole">
            <mc:AlternateContent xmlns:mc="http://schemas.openxmlformats.org/markup-compatibility/2006">
              <mc:Choice xmlns:v="urn:schemas-microsoft-com:vml" Requires="v">
                <p:oleObj spid="_x0000_s77105" name="Equation" r:id="rId5" imgW="2108160" imgH="228600" progId="Equation.DSMT4">
                  <p:embed/>
                </p:oleObj>
              </mc:Choice>
              <mc:Fallback>
                <p:oleObj name="Equation" r:id="rId5" imgW="2108160" imgH="228600" progId="Equation.DSMT4">
                  <p:embed/>
                  <p:pic>
                    <p:nvPicPr>
                      <p:cNvPr id="0" name=""/>
                      <p:cNvPicPr/>
                      <p:nvPr/>
                    </p:nvPicPr>
                    <p:blipFill>
                      <a:blip r:embed="rId6"/>
                      <a:stretch>
                        <a:fillRect/>
                      </a:stretch>
                    </p:blipFill>
                    <p:spPr>
                      <a:xfrm>
                        <a:off x="2238581" y="3102570"/>
                        <a:ext cx="4106862" cy="446088"/>
                      </a:xfrm>
                      <a:prstGeom prst="rect">
                        <a:avLst/>
                      </a:prstGeom>
                    </p:spPr>
                  </p:pic>
                </p:oleObj>
              </mc:Fallback>
            </mc:AlternateContent>
          </a:graphicData>
        </a:graphic>
      </p:graphicFrame>
      <p:sp>
        <p:nvSpPr>
          <p:cNvPr id="7" name="Content Placeholder 6"/>
          <p:cNvSpPr>
            <a:spLocks noGrp="1"/>
          </p:cNvSpPr>
          <p:nvPr>
            <p:ph sz="quarter" idx="14"/>
          </p:nvPr>
        </p:nvSpPr>
        <p:spPr>
          <a:xfrm>
            <a:off x="454025" y="3407394"/>
            <a:ext cx="8232775" cy="1594201"/>
          </a:xfrm>
        </p:spPr>
        <p:txBody>
          <a:bodyPr/>
          <a:lstStyle/>
          <a:p>
            <a:pPr marL="711200" lvl="1" indent="0" eaLnBrk="1" hangingPunct="1">
              <a:buNone/>
            </a:pPr>
            <a:r>
              <a:rPr lang="en-US" altLang="en-US" sz="2400" dirty="0">
                <a:latin typeface="+mn-lt"/>
              </a:rPr>
              <a:t>are domain variables that range over domains (of attributes)</a:t>
            </a:r>
          </a:p>
          <a:p>
            <a:pPr lvl="1" eaLnBrk="1" hangingPunct="1"/>
            <a:r>
              <a:rPr lang="en-US" altLang="en-US" sz="2400" dirty="0">
                <a:latin typeface="+mn-lt"/>
              </a:rPr>
              <a:t>and </a:t>
            </a:r>
            <a:r>
              <a:rPr lang="en-US" altLang="en-US" sz="2400" dirty="0" smtClean="0">
                <a:latin typeface="+mn-lt"/>
              </a:rPr>
              <a:t>C</a:t>
            </a:r>
            <a:r>
              <a:rPr lang="en-US" altLang="en-US" sz="100" dirty="0" smtClean="0">
                <a:latin typeface="+mn-lt"/>
              </a:rPr>
              <a:t> </a:t>
            </a:r>
            <a:r>
              <a:rPr lang="en-US" altLang="en-US" sz="2400" dirty="0" smtClean="0">
                <a:latin typeface="+mn-lt"/>
              </a:rPr>
              <a:t>O</a:t>
            </a:r>
            <a:r>
              <a:rPr lang="en-US" altLang="en-US" sz="100" dirty="0" smtClean="0">
                <a:latin typeface="+mn-lt"/>
              </a:rPr>
              <a:t> </a:t>
            </a:r>
            <a:r>
              <a:rPr lang="en-US" altLang="en-US" sz="2400" dirty="0" smtClean="0">
                <a:latin typeface="+mn-lt"/>
              </a:rPr>
              <a:t>N</a:t>
            </a:r>
            <a:r>
              <a:rPr lang="en-US" altLang="en-US" sz="100" dirty="0" smtClean="0">
                <a:latin typeface="+mn-lt"/>
              </a:rPr>
              <a:t> </a:t>
            </a:r>
            <a:r>
              <a:rPr lang="en-US" altLang="en-US" sz="2400" dirty="0" smtClean="0">
                <a:latin typeface="+mn-lt"/>
              </a:rPr>
              <a:t>D </a:t>
            </a:r>
            <a:r>
              <a:rPr lang="en-US" altLang="en-US" sz="2400" dirty="0">
                <a:latin typeface="+mn-lt"/>
              </a:rPr>
              <a:t>is a condition or formula of the domain relational calculus. </a:t>
            </a:r>
          </a:p>
        </p:txBody>
      </p:sp>
    </p:spTree>
    <p:extLst>
      <p:ext uri="{BB962C8B-B14F-4D97-AF65-F5344CB8AC3E}">
        <p14:creationId xmlns:p14="http://schemas.microsoft.com/office/powerpoint/2010/main" val="390349316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436077" cy="1097279"/>
          </a:xfrm>
        </p:spPr>
        <p:txBody>
          <a:bodyPr/>
          <a:lstStyle/>
          <a:p>
            <a:r>
              <a:rPr lang="en-US" altLang="en-US" dirty="0"/>
              <a:t>Example Query Using Domain </a:t>
            </a:r>
            <a:r>
              <a:rPr lang="en-US" altLang="en-US" dirty="0" smtClean="0"/>
              <a:t>Calculus </a:t>
            </a:r>
            <a:r>
              <a:rPr lang="en-US" altLang="en-US" sz="2000" b="0" dirty="0" smtClean="0"/>
              <a:t>(1 of 2)</a:t>
            </a:r>
            <a:endParaRPr lang="en-US" sz="2000" b="0" dirty="0"/>
          </a:p>
        </p:txBody>
      </p:sp>
      <p:sp>
        <p:nvSpPr>
          <p:cNvPr id="3" name="Text Placeholder 2"/>
          <p:cNvSpPr>
            <a:spLocks noGrp="1"/>
          </p:cNvSpPr>
          <p:nvPr>
            <p:ph type="body" idx="1"/>
          </p:nvPr>
        </p:nvSpPr>
        <p:spPr>
          <a:xfrm>
            <a:off x="457200" y="1600200"/>
            <a:ext cx="8229600" cy="1057215"/>
          </a:xfrm>
        </p:spPr>
        <p:txBody>
          <a:bodyPr/>
          <a:lstStyle/>
          <a:p>
            <a:pPr marL="0" indent="0" eaLnBrk="1" hangingPunct="1">
              <a:lnSpc>
                <a:spcPct val="80000"/>
              </a:lnSpc>
              <a:buFont typeface="Wingdings" panose="05000000000000000000" pitchFamily="2" charset="2"/>
              <a:buNone/>
            </a:pPr>
            <a:r>
              <a:rPr lang="en-US" altLang="en-US" sz="1800" dirty="0">
                <a:latin typeface="+mn-lt"/>
              </a:rPr>
              <a:t>Retrieve the birthdate and address of the employee whose name is ‘John B. Smith’.</a:t>
            </a:r>
          </a:p>
          <a:p>
            <a:pPr eaLnBrk="1" hangingPunct="1"/>
            <a:r>
              <a:rPr lang="en-US" altLang="en-US" sz="1800" dirty="0">
                <a:latin typeface="+mn-lt"/>
              </a:rPr>
              <a:t>Query : </a:t>
            </a:r>
          </a:p>
        </p:txBody>
      </p:sp>
      <p:graphicFrame>
        <p:nvGraphicFramePr>
          <p:cNvPr id="10" name="Object 9" descr="Computer code. The code has 2 lines. The lines read as follows. Line 1. left brace u v pipe left parenthesis there exists q right parenthesis left parenthesis there exist r right parenthesis left parenthesis there exist s right parenthesis left parenthesis there exist t right parenthesis left parenthesis there exist w right parenthesis left parenthesis there exist x right parenthesis left parenthesis there exist y right parenthesis left parenthesis there exist z right parenthesis. Line 2. left paranthesis employee left paranthesis q r s t u v w x y z right parenthesis and q equals prime john prime and r equals prime B prime and s equals prime smith prime right parenthesis right brace."/>
          <p:cNvGraphicFramePr>
            <a:graphicFrameLocks noChangeAspect="1"/>
          </p:cNvGraphicFramePr>
          <p:nvPr>
            <p:extLst>
              <p:ext uri="{D42A27DB-BD31-4B8C-83A1-F6EECF244321}">
                <p14:modId xmlns:p14="http://schemas.microsoft.com/office/powerpoint/2010/main" val="3377950346"/>
              </p:ext>
            </p:extLst>
          </p:nvPr>
        </p:nvGraphicFramePr>
        <p:xfrm>
          <a:off x="1242480" y="2697059"/>
          <a:ext cx="6305080" cy="574726"/>
        </p:xfrm>
        <a:graphic>
          <a:graphicData uri="http://schemas.openxmlformats.org/presentationml/2006/ole">
            <mc:AlternateContent xmlns:mc="http://schemas.openxmlformats.org/markup-compatibility/2006">
              <mc:Choice xmlns:v="urn:schemas-microsoft-com:vml" Requires="v">
                <p:oleObj spid="_x0000_s33432" name="Equation" r:id="rId3" imgW="4736880" imgH="431640" progId="Equation.DSMT4">
                  <p:embed/>
                </p:oleObj>
              </mc:Choice>
              <mc:Fallback>
                <p:oleObj name="Equation" r:id="rId3" imgW="4736880" imgH="431640" progId="Equation.DSMT4">
                  <p:embed/>
                  <p:pic>
                    <p:nvPicPr>
                      <p:cNvPr id="0" name=""/>
                      <p:cNvPicPr/>
                      <p:nvPr/>
                    </p:nvPicPr>
                    <p:blipFill>
                      <a:blip r:embed="rId4"/>
                      <a:stretch>
                        <a:fillRect/>
                      </a:stretch>
                    </p:blipFill>
                    <p:spPr>
                      <a:xfrm>
                        <a:off x="1242480" y="2697059"/>
                        <a:ext cx="6305080" cy="574726"/>
                      </a:xfrm>
                      <a:prstGeom prst="rect">
                        <a:avLst/>
                      </a:prstGeom>
                    </p:spPr>
                  </p:pic>
                </p:oleObj>
              </mc:Fallback>
            </mc:AlternateContent>
          </a:graphicData>
        </a:graphic>
      </p:graphicFrame>
      <p:sp>
        <p:nvSpPr>
          <p:cNvPr id="9" name="Text Placeholder 8"/>
          <p:cNvSpPr>
            <a:spLocks noGrp="1"/>
          </p:cNvSpPr>
          <p:nvPr>
            <p:ph type="body" idx="2"/>
          </p:nvPr>
        </p:nvSpPr>
        <p:spPr>
          <a:xfrm>
            <a:off x="459728" y="3311429"/>
            <a:ext cx="8229600" cy="1911252"/>
          </a:xfrm>
        </p:spPr>
        <p:txBody>
          <a:bodyPr/>
          <a:lstStyle/>
          <a:p>
            <a:pPr eaLnBrk="1" hangingPunct="1"/>
            <a:r>
              <a:rPr lang="en-US" altLang="en-US" sz="1800" b="1" dirty="0">
                <a:latin typeface="+mn-lt"/>
              </a:rPr>
              <a:t>Abbreviated notation EMPLOYEE(qrstuvwxyz) </a:t>
            </a:r>
            <a:r>
              <a:rPr lang="en-US" altLang="en-US" sz="1800" dirty="0">
                <a:latin typeface="+mn-lt"/>
              </a:rPr>
              <a:t>uses the</a:t>
            </a:r>
            <a:r>
              <a:rPr lang="en-US" altLang="en-US" sz="1800" b="1" dirty="0">
                <a:latin typeface="+mn-lt"/>
              </a:rPr>
              <a:t> </a:t>
            </a:r>
            <a:r>
              <a:rPr lang="en-US" altLang="en-US" sz="1800" dirty="0" smtClean="0">
                <a:latin typeface="+mn-lt"/>
              </a:rPr>
              <a:t>variables </a:t>
            </a:r>
            <a:r>
              <a:rPr lang="en-US" altLang="en-US" sz="1800" dirty="0">
                <a:latin typeface="+mn-lt"/>
              </a:rPr>
              <a:t>without the separating commas: </a:t>
            </a:r>
            <a:r>
              <a:rPr lang="en-US" altLang="en-US" sz="1800" b="1" dirty="0" smtClean="0">
                <a:latin typeface="+mn-lt"/>
              </a:rPr>
              <a:t>EMPLOYEE(q,r,s,t,u,v,w,x,y,z)</a:t>
            </a:r>
            <a:endParaRPr lang="en-US" altLang="en-US" sz="1800" dirty="0" smtClean="0">
              <a:latin typeface="+mn-lt"/>
            </a:endParaRPr>
          </a:p>
          <a:p>
            <a:pPr eaLnBrk="1" hangingPunct="1"/>
            <a:r>
              <a:rPr lang="en-US" altLang="en-US" sz="1800" dirty="0" smtClean="0">
                <a:latin typeface="+mn-lt"/>
              </a:rPr>
              <a:t>Ten variables for the employee relation are needed, one to range over the domain of each attribute in order. </a:t>
            </a:r>
          </a:p>
          <a:p>
            <a:pPr lvl="1" eaLnBrk="1" hangingPunct="1"/>
            <a:r>
              <a:rPr lang="en-US" altLang="en-US" sz="1800" dirty="0" smtClean="0">
                <a:latin typeface="+mn-lt"/>
              </a:rPr>
              <a:t>Of </a:t>
            </a:r>
            <a:r>
              <a:rPr lang="en-US" altLang="en-US" sz="1800" dirty="0">
                <a:latin typeface="+mn-lt"/>
              </a:rPr>
              <a:t>the ten </a:t>
            </a:r>
            <a:r>
              <a:rPr lang="en-US" altLang="en-US" sz="1800" dirty="0" smtClean="0">
                <a:latin typeface="+mn-lt"/>
              </a:rPr>
              <a:t>variables</a:t>
            </a:r>
          </a:p>
        </p:txBody>
      </p:sp>
      <p:pic>
        <p:nvPicPr>
          <p:cNvPr id="5" name="Picture 4" descr="q, r, s, ellipse, z,"/>
          <p:cNvPicPr>
            <a:picLocks noChangeAspect="1"/>
          </p:cNvPicPr>
          <p:nvPr/>
        </p:nvPicPr>
        <p:blipFill rotWithShape="1">
          <a:blip r:embed="rId5"/>
          <a:srcRect l="18049" t="5252" b="17096"/>
          <a:stretch/>
        </p:blipFill>
        <p:spPr>
          <a:xfrm>
            <a:off x="3347889" y="4685690"/>
            <a:ext cx="1533832" cy="383458"/>
          </a:xfrm>
          <a:prstGeom prst="rect">
            <a:avLst/>
          </a:prstGeom>
        </p:spPr>
      </p:pic>
      <p:sp>
        <p:nvSpPr>
          <p:cNvPr id="4" name="Content Placeholder 3"/>
          <p:cNvSpPr>
            <a:spLocks noGrp="1"/>
          </p:cNvSpPr>
          <p:nvPr>
            <p:ph sz="quarter" idx="13"/>
          </p:nvPr>
        </p:nvSpPr>
        <p:spPr>
          <a:xfrm>
            <a:off x="459728" y="4650047"/>
            <a:ext cx="8229600" cy="1226647"/>
          </a:xfrm>
        </p:spPr>
        <p:txBody>
          <a:bodyPr/>
          <a:lstStyle/>
          <a:p>
            <a:pPr marL="4291013" lvl="1" indent="0" eaLnBrk="1" hangingPunct="1">
              <a:buNone/>
            </a:pPr>
            <a:r>
              <a:rPr lang="en-US" altLang="en-US" sz="1800" dirty="0">
                <a:latin typeface="+mn-lt"/>
              </a:rPr>
              <a:t>only u and v are free. </a:t>
            </a:r>
          </a:p>
          <a:p>
            <a:pPr indent="-256032" eaLnBrk="1" hangingPunct="1"/>
            <a:r>
              <a:rPr lang="en-US" altLang="en-US" sz="1800" dirty="0">
                <a:latin typeface="+mn-lt"/>
              </a:rPr>
              <a:t>Specify the </a:t>
            </a:r>
            <a:r>
              <a:rPr lang="en-US" altLang="en-US" sz="1800" b="1" dirty="0">
                <a:latin typeface="+mn-lt"/>
              </a:rPr>
              <a:t>requested attributes</a:t>
            </a:r>
            <a:r>
              <a:rPr lang="en-US" altLang="en-US" sz="1800" dirty="0">
                <a:latin typeface="+mn-lt"/>
              </a:rPr>
              <a:t>, </a:t>
            </a:r>
            <a:r>
              <a:rPr lang="en-US" altLang="en-US" sz="1800" dirty="0" smtClean="0">
                <a:latin typeface="+mn-lt"/>
              </a:rPr>
              <a:t>B</a:t>
            </a:r>
            <a:r>
              <a:rPr lang="en-US" altLang="en-US" sz="100" dirty="0" smtClean="0">
                <a:latin typeface="+mn-lt"/>
              </a:rPr>
              <a:t> </a:t>
            </a:r>
            <a:r>
              <a:rPr lang="en-US" altLang="en-US" sz="1800" dirty="0" smtClean="0">
                <a:latin typeface="+mn-lt"/>
              </a:rPr>
              <a:t>DATE </a:t>
            </a:r>
            <a:r>
              <a:rPr lang="en-US" altLang="en-US" sz="1800" dirty="0">
                <a:latin typeface="+mn-lt"/>
              </a:rPr>
              <a:t>and ADDRESS, by the free domain variables u for </a:t>
            </a:r>
            <a:r>
              <a:rPr lang="en-US" altLang="en-US" sz="1800" dirty="0" smtClean="0">
                <a:latin typeface="+mn-lt"/>
              </a:rPr>
              <a:t>B</a:t>
            </a:r>
            <a:r>
              <a:rPr lang="en-US" altLang="en-US" sz="100" dirty="0" smtClean="0">
                <a:latin typeface="+mn-lt"/>
              </a:rPr>
              <a:t> </a:t>
            </a:r>
            <a:r>
              <a:rPr lang="en-US" altLang="en-US" sz="1800" dirty="0" smtClean="0">
                <a:latin typeface="+mn-lt"/>
              </a:rPr>
              <a:t>DATE </a:t>
            </a:r>
            <a:r>
              <a:rPr lang="en-US" altLang="en-US" sz="1800" dirty="0">
                <a:latin typeface="+mn-lt"/>
              </a:rPr>
              <a:t>and v for ADDRESS</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46523063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215371"/>
            <a:ext cx="8469086" cy="1097279"/>
          </a:xfrm>
        </p:spPr>
        <p:txBody>
          <a:bodyPr/>
          <a:lstStyle/>
          <a:p>
            <a:r>
              <a:rPr lang="en-US" altLang="en-US" dirty="0"/>
              <a:t>Example Query Using Domain </a:t>
            </a:r>
            <a:r>
              <a:rPr lang="en-US" altLang="en-US" dirty="0" smtClean="0"/>
              <a:t>Calculus </a:t>
            </a:r>
            <a:r>
              <a:rPr lang="en-US" altLang="en-US" sz="2000" b="0" dirty="0" smtClean="0"/>
              <a:t>(2 of 2)</a:t>
            </a:r>
            <a:endParaRPr lang="en-IN" sz="2000" b="0" dirty="0"/>
          </a:p>
        </p:txBody>
      </p:sp>
      <p:sp>
        <p:nvSpPr>
          <p:cNvPr id="6" name="Text Placeholder 5"/>
          <p:cNvSpPr>
            <a:spLocks noGrp="1"/>
          </p:cNvSpPr>
          <p:nvPr>
            <p:ph type="body" idx="1"/>
          </p:nvPr>
        </p:nvSpPr>
        <p:spPr>
          <a:xfrm>
            <a:off x="457200" y="1600201"/>
            <a:ext cx="8229600" cy="1688690"/>
          </a:xfrm>
        </p:spPr>
        <p:txBody>
          <a:bodyPr/>
          <a:lstStyle/>
          <a:p>
            <a:pPr eaLnBrk="1" hangingPunct="1"/>
            <a:r>
              <a:rPr lang="en-US" altLang="en-US" sz="1800" dirty="0">
                <a:latin typeface="+mn-lt"/>
              </a:rPr>
              <a:t>Specify the condition for selecting a tuple following the bar ( | )—</a:t>
            </a:r>
          </a:p>
          <a:p>
            <a:pPr lvl="1" eaLnBrk="1" hangingPunct="1"/>
            <a:r>
              <a:rPr lang="en-US" altLang="en-US" sz="1800" dirty="0">
                <a:latin typeface="+mn-lt"/>
              </a:rPr>
              <a:t>namely, that the sequence of values assigned to the variables </a:t>
            </a:r>
            <a:r>
              <a:rPr lang="en-US" altLang="en-US" sz="1800" dirty="0" smtClean="0">
                <a:latin typeface="+mn-lt"/>
              </a:rPr>
              <a:t>q</a:t>
            </a:r>
            <a:r>
              <a:rPr lang="en-US" altLang="en-US" sz="100" dirty="0" smtClean="0">
                <a:latin typeface="+mn-lt"/>
              </a:rPr>
              <a:t> </a:t>
            </a:r>
            <a:r>
              <a:rPr lang="en-US" altLang="en-US" sz="1800" dirty="0" smtClean="0">
                <a:latin typeface="+mn-lt"/>
              </a:rPr>
              <a:t>r</a:t>
            </a:r>
            <a:r>
              <a:rPr lang="en-US" altLang="en-US" sz="100" dirty="0" smtClean="0">
                <a:latin typeface="+mn-lt"/>
              </a:rPr>
              <a:t> </a:t>
            </a:r>
            <a:r>
              <a:rPr lang="en-US" altLang="en-US" sz="1800" dirty="0" smtClean="0">
                <a:latin typeface="+mn-lt"/>
              </a:rPr>
              <a:t>s</a:t>
            </a:r>
            <a:r>
              <a:rPr lang="en-US" altLang="en-US" sz="100" dirty="0" smtClean="0">
                <a:latin typeface="+mn-lt"/>
              </a:rPr>
              <a:t> </a:t>
            </a:r>
            <a:r>
              <a:rPr lang="en-US" altLang="en-US" sz="1800" dirty="0" smtClean="0">
                <a:latin typeface="+mn-lt"/>
              </a:rPr>
              <a:t>t</a:t>
            </a:r>
            <a:r>
              <a:rPr lang="en-US" altLang="en-US" sz="100" dirty="0" smtClean="0">
                <a:latin typeface="+mn-lt"/>
              </a:rPr>
              <a:t> </a:t>
            </a:r>
            <a:r>
              <a:rPr lang="en-US" altLang="en-US" sz="1800" dirty="0" smtClean="0">
                <a:latin typeface="+mn-lt"/>
              </a:rPr>
              <a:t>u</a:t>
            </a:r>
            <a:r>
              <a:rPr lang="en-US" altLang="en-US" sz="100" dirty="0" smtClean="0">
                <a:latin typeface="+mn-lt"/>
              </a:rPr>
              <a:t> </a:t>
            </a:r>
            <a:r>
              <a:rPr lang="en-US" altLang="en-US" sz="1800" dirty="0" smtClean="0">
                <a:latin typeface="+mn-lt"/>
              </a:rPr>
              <a:t>v</a:t>
            </a:r>
            <a:r>
              <a:rPr lang="en-US" altLang="en-US" sz="100" dirty="0" smtClean="0">
                <a:latin typeface="+mn-lt"/>
              </a:rPr>
              <a:t> </a:t>
            </a:r>
            <a:r>
              <a:rPr lang="en-US" altLang="en-US" sz="1800" dirty="0" smtClean="0">
                <a:latin typeface="+mn-lt"/>
              </a:rPr>
              <a:t>w</a:t>
            </a:r>
            <a:r>
              <a:rPr lang="en-US" altLang="en-US" sz="100" dirty="0" smtClean="0">
                <a:latin typeface="+mn-lt"/>
              </a:rPr>
              <a:t> </a:t>
            </a:r>
            <a:r>
              <a:rPr lang="en-US" altLang="en-US" sz="1800" dirty="0" smtClean="0">
                <a:latin typeface="+mn-lt"/>
              </a:rPr>
              <a:t>x</a:t>
            </a:r>
            <a:r>
              <a:rPr lang="en-US" altLang="en-US" sz="100" dirty="0" smtClean="0">
                <a:latin typeface="+mn-lt"/>
              </a:rPr>
              <a:t> </a:t>
            </a:r>
            <a:r>
              <a:rPr lang="en-US" altLang="en-US" sz="1800" dirty="0" smtClean="0">
                <a:latin typeface="+mn-lt"/>
              </a:rPr>
              <a:t>y</a:t>
            </a:r>
            <a:r>
              <a:rPr lang="en-US" altLang="en-US" sz="100" dirty="0" smtClean="0">
                <a:latin typeface="+mn-lt"/>
              </a:rPr>
              <a:t> </a:t>
            </a:r>
            <a:r>
              <a:rPr lang="en-US" altLang="en-US" sz="1800" dirty="0" smtClean="0">
                <a:latin typeface="+mn-lt"/>
              </a:rPr>
              <a:t>z </a:t>
            </a:r>
            <a:r>
              <a:rPr lang="en-US" altLang="en-US" sz="1800" dirty="0">
                <a:latin typeface="+mn-lt"/>
              </a:rPr>
              <a:t>be a tuple of the employee relation and that the values for q (</a:t>
            </a:r>
            <a:r>
              <a:rPr lang="en-US" altLang="en-US" sz="1800" dirty="0" smtClean="0">
                <a:latin typeface="+mn-lt"/>
              </a:rPr>
              <a:t>F</a:t>
            </a:r>
            <a:r>
              <a:rPr lang="en-US" altLang="en-US" sz="100" dirty="0" smtClean="0">
                <a:latin typeface="+mn-lt"/>
              </a:rPr>
              <a:t> </a:t>
            </a:r>
            <a:r>
              <a:rPr lang="en-US" altLang="en-US" sz="1800" dirty="0" smtClean="0">
                <a:latin typeface="+mn-lt"/>
              </a:rPr>
              <a:t>NAME</a:t>
            </a:r>
            <a:r>
              <a:rPr lang="en-US" altLang="en-US" sz="1800" dirty="0">
                <a:latin typeface="+mn-lt"/>
              </a:rPr>
              <a:t>), r (MINIT), and s (</a:t>
            </a:r>
            <a:r>
              <a:rPr lang="en-US" altLang="en-US" sz="1800" dirty="0" smtClean="0">
                <a:latin typeface="+mn-lt"/>
              </a:rPr>
              <a:t>L</a:t>
            </a:r>
            <a:r>
              <a:rPr lang="en-US" altLang="en-US" sz="100" dirty="0" smtClean="0">
                <a:latin typeface="+mn-lt"/>
              </a:rPr>
              <a:t> </a:t>
            </a:r>
            <a:r>
              <a:rPr lang="en-US" altLang="en-US" sz="1800" dirty="0" smtClean="0">
                <a:latin typeface="+mn-lt"/>
              </a:rPr>
              <a:t>NAME</a:t>
            </a:r>
            <a:r>
              <a:rPr lang="en-US" altLang="en-US" sz="1800" dirty="0">
                <a:latin typeface="+mn-lt"/>
              </a:rPr>
              <a:t>) be ‘John’, ‘B’, and ‘Smith’, respectively</a:t>
            </a:r>
            <a:r>
              <a:rPr lang="en-US" altLang="en-US" sz="1800" dirty="0" smtClean="0">
                <a:latin typeface="+mn-lt"/>
              </a:rPr>
              <a:t>.</a:t>
            </a:r>
            <a:endParaRPr lang="en-US" altLang="en-US" sz="1800" dirty="0">
              <a:latin typeface="+mn-lt"/>
            </a:endParaRPr>
          </a:p>
        </p:txBody>
      </p:sp>
    </p:spTree>
    <p:extLst>
      <p:ext uri="{BB962C8B-B14F-4D97-AF65-F5344CB8AC3E}">
        <p14:creationId xmlns:p14="http://schemas.microsoft.com/office/powerpoint/2010/main" val="24865364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Q</a:t>
            </a:r>
            <a:r>
              <a:rPr lang="en-US" altLang="en-US" sz="100" dirty="0" smtClean="0"/>
              <a:t> </a:t>
            </a:r>
            <a:r>
              <a:rPr lang="en-US" altLang="en-US" dirty="0" smtClean="0"/>
              <a:t>B</a:t>
            </a:r>
            <a:r>
              <a:rPr lang="en-US" altLang="en-US" sz="100" dirty="0" smtClean="0"/>
              <a:t> </a:t>
            </a:r>
            <a:r>
              <a:rPr lang="en-US" altLang="en-US" dirty="0" smtClean="0"/>
              <a:t>E</a:t>
            </a:r>
            <a:r>
              <a:rPr lang="en-US" altLang="en-US" dirty="0"/>
              <a:t>: A Query Language Based on Domain Calculus (Appendix C</a:t>
            </a:r>
            <a:r>
              <a:rPr lang="en-US" altLang="en-US" dirty="0" smtClean="0"/>
              <a:t>) </a:t>
            </a:r>
            <a:r>
              <a:rPr lang="en-US" altLang="en-US" sz="2000" b="0" dirty="0" smtClean="0"/>
              <a:t>(1 of 2)</a:t>
            </a:r>
            <a:endParaRPr lang="en-US" sz="2000" b="0" dirty="0"/>
          </a:p>
        </p:txBody>
      </p:sp>
      <p:sp>
        <p:nvSpPr>
          <p:cNvPr id="5" name="Text Placeholder 4"/>
          <p:cNvSpPr>
            <a:spLocks noGrp="1"/>
          </p:cNvSpPr>
          <p:nvPr>
            <p:ph type="body" idx="1"/>
          </p:nvPr>
        </p:nvSpPr>
        <p:spPr>
          <a:xfrm>
            <a:off x="457200" y="1600200"/>
            <a:ext cx="8229600" cy="4858657"/>
          </a:xfrm>
        </p:spPr>
        <p:txBody>
          <a:bodyPr/>
          <a:lstStyle/>
          <a:p>
            <a:pPr eaLnBrk="1" hangingPunct="1"/>
            <a:r>
              <a:rPr lang="en-US" altLang="en-US" sz="2400" dirty="0">
                <a:latin typeface="+mn-lt"/>
              </a:rPr>
              <a:t>This language is based on the idea of giving an example of a query using “example elements” which are nothing but domain variables.</a:t>
            </a:r>
          </a:p>
          <a:p>
            <a:pPr eaLnBrk="1" hangingPunct="1"/>
            <a:r>
              <a:rPr lang="en-US" altLang="en-US" sz="2400" dirty="0">
                <a:latin typeface="+mn-lt"/>
              </a:rPr>
              <a:t>Notation: An example element stands for a domain variable and is specified as an example value preceded by the underscore character.</a:t>
            </a:r>
          </a:p>
          <a:p>
            <a:pPr eaLnBrk="1" hangingPunct="1"/>
            <a:r>
              <a:rPr lang="en-US" altLang="en-US" sz="2400" dirty="0">
                <a:latin typeface="+mn-lt"/>
              </a:rPr>
              <a:t>P. (called </a:t>
            </a:r>
            <a:r>
              <a:rPr lang="en-US" altLang="en-US" sz="2400" b="1" dirty="0">
                <a:solidFill>
                  <a:schemeClr val="tx1"/>
                </a:solidFill>
                <a:latin typeface="+mn-lt"/>
              </a:rPr>
              <a:t>P dot</a:t>
            </a:r>
            <a:r>
              <a:rPr lang="en-US" altLang="en-US" sz="2400" dirty="0">
                <a:latin typeface="+mn-lt"/>
              </a:rPr>
              <a:t>) operator (for “print”) is placed in those columns which are requested for the result of the query.</a:t>
            </a:r>
          </a:p>
          <a:p>
            <a:pPr eaLnBrk="1" hangingPunct="1"/>
            <a:r>
              <a:rPr lang="en-US" altLang="en-US" sz="2400" dirty="0">
                <a:latin typeface="+mn-lt"/>
              </a:rPr>
              <a:t>A user may initially start giving actual values as examples, but later can get used to providing a minimum number of variables as example elements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88088115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a:t>
            </a:r>
            <a:r>
              <a:rPr lang="en-US" altLang="en-US" sz="100" dirty="0"/>
              <a:t> </a:t>
            </a:r>
            <a:r>
              <a:rPr lang="en-US" altLang="en-US" dirty="0"/>
              <a:t>B</a:t>
            </a:r>
            <a:r>
              <a:rPr lang="en-US" altLang="en-US" sz="100" dirty="0"/>
              <a:t> </a:t>
            </a:r>
            <a:r>
              <a:rPr lang="en-US" altLang="en-US" dirty="0"/>
              <a:t>E: A Query Language Based on Domain Calculus (Appendix C) </a:t>
            </a:r>
            <a:r>
              <a:rPr lang="en-US" altLang="en-US" sz="2000" b="0" dirty="0" smtClean="0"/>
              <a:t>(2 </a:t>
            </a:r>
            <a:r>
              <a:rPr lang="en-US" altLang="en-US" sz="2000" b="0" dirty="0"/>
              <a:t>of 2</a:t>
            </a:r>
            <a:r>
              <a:rPr lang="en-US" altLang="en-US" sz="2000" b="0" dirty="0" smtClean="0"/>
              <a:t>)</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rPr>
              <a:t>The language is very user-friendly, because it uses minimal syntax.</a:t>
            </a:r>
          </a:p>
          <a:p>
            <a:pPr eaLnBrk="1" hangingPunct="1"/>
            <a:r>
              <a:rPr lang="en-US" altLang="en-US" sz="2400" dirty="0" smtClean="0">
                <a:latin typeface="+mn-lt"/>
              </a:rPr>
              <a:t>Q</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E </a:t>
            </a:r>
            <a:r>
              <a:rPr lang="en-US" altLang="en-US" sz="2400" dirty="0">
                <a:latin typeface="+mn-lt"/>
              </a:rPr>
              <a:t>was fully developed further with facilities for grouping, aggregation, updating etc. and is shown to be equivalent to </a:t>
            </a:r>
            <a:r>
              <a:rPr lang="en-US" altLang="en-US" sz="2400" dirty="0" smtClean="0">
                <a:latin typeface="+mn-lt"/>
              </a:rPr>
              <a:t>S</a:t>
            </a:r>
            <a:r>
              <a:rPr lang="en-US" altLang="en-US" sz="100" dirty="0" smtClean="0">
                <a:latin typeface="+mn-lt"/>
              </a:rPr>
              <a:t> </a:t>
            </a:r>
            <a:r>
              <a:rPr lang="en-US" altLang="en-US" sz="2400" dirty="0" smtClean="0">
                <a:latin typeface="+mn-lt"/>
              </a:rPr>
              <a:t>Q</a:t>
            </a:r>
            <a:r>
              <a:rPr lang="en-US" altLang="en-US" sz="100" dirty="0" smtClean="0">
                <a:latin typeface="+mn-lt"/>
              </a:rPr>
              <a:t> </a:t>
            </a:r>
            <a:r>
              <a:rPr lang="en-US" altLang="en-US" sz="2400" dirty="0" smtClean="0">
                <a:latin typeface="+mn-lt"/>
              </a:rPr>
              <a:t>L</a:t>
            </a:r>
            <a:r>
              <a:rPr lang="en-US" altLang="en-US" sz="2400" dirty="0">
                <a:latin typeface="+mn-lt"/>
              </a:rPr>
              <a:t>. </a:t>
            </a:r>
            <a:endParaRPr lang="en-US" altLang="en-US" sz="2400" dirty="0" smtClean="0">
              <a:latin typeface="+mn-lt"/>
            </a:endParaRPr>
          </a:p>
          <a:p>
            <a:pPr eaLnBrk="1" hangingPunct="1"/>
            <a:r>
              <a:rPr lang="en-US" altLang="en-US" sz="2400" dirty="0" smtClean="0">
                <a:latin typeface="+mn-lt"/>
              </a:rPr>
              <a:t>The language is available under Q</a:t>
            </a:r>
            <a:r>
              <a:rPr lang="en-US" altLang="en-US" sz="100" dirty="0" smtClean="0">
                <a:latin typeface="+mn-lt"/>
              </a:rPr>
              <a:t> </a:t>
            </a:r>
            <a:r>
              <a:rPr lang="en-US" altLang="en-US" sz="2400" dirty="0" smtClean="0">
                <a:latin typeface="+mn-lt"/>
              </a:rPr>
              <a:t>M</a:t>
            </a:r>
            <a:r>
              <a:rPr lang="en-US" altLang="en-US" sz="100" dirty="0" smtClean="0">
                <a:latin typeface="+mn-lt"/>
              </a:rPr>
              <a:t> </a:t>
            </a:r>
            <a:r>
              <a:rPr lang="en-US" altLang="en-US" sz="2400" dirty="0" smtClean="0">
                <a:latin typeface="+mn-lt"/>
              </a:rPr>
              <a:t>F (Query Management Facility) of D</a:t>
            </a:r>
            <a:r>
              <a:rPr lang="en-US" altLang="en-US" sz="100" dirty="0" smtClean="0">
                <a:latin typeface="+mn-lt"/>
              </a:rPr>
              <a:t> </a:t>
            </a:r>
            <a:r>
              <a:rPr lang="en-US" altLang="en-US" sz="2400" dirty="0" smtClean="0">
                <a:latin typeface="+mn-lt"/>
              </a:rPr>
              <a:t>B2 of I</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M and has been used in various ways by other products like ACCESS of Microsoft, and PARADOX.</a:t>
            </a:r>
          </a:p>
          <a:p>
            <a:pPr eaLnBrk="1" hangingPunct="1"/>
            <a:r>
              <a:rPr lang="en-US" altLang="en-US" sz="2400" dirty="0" smtClean="0">
                <a:latin typeface="+mn-lt"/>
              </a:rPr>
              <a:t>For </a:t>
            </a:r>
            <a:r>
              <a:rPr lang="en-US" altLang="en-US" sz="2400" dirty="0">
                <a:latin typeface="+mn-lt"/>
              </a:rPr>
              <a:t>details, </a:t>
            </a:r>
            <a:r>
              <a:rPr lang="en-US" altLang="en-US" sz="2400" b="1" dirty="0">
                <a:solidFill>
                  <a:schemeClr val="tx1"/>
                </a:solidFill>
                <a:latin typeface="+mn-lt"/>
              </a:rPr>
              <a:t>see Appendix C </a:t>
            </a:r>
            <a:r>
              <a:rPr lang="en-US" altLang="en-US" sz="2400" dirty="0">
                <a:latin typeface="+mn-lt"/>
              </a:rPr>
              <a:t>in the </a:t>
            </a:r>
            <a:r>
              <a:rPr lang="en-US" altLang="en-US" sz="2400" dirty="0" smtClean="0">
                <a:latin typeface="+mn-lt"/>
              </a:rPr>
              <a:t>text</a:t>
            </a:r>
            <a:r>
              <a:rPr lang="en-US" altLang="en-US" sz="2400" dirty="0">
                <a:latin typeface="+mn-lt"/>
              </a:rPr>
              <a:t>.</a:t>
            </a:r>
          </a:p>
        </p:txBody>
      </p:sp>
    </p:spTree>
    <p:extLst>
      <p:ext uri="{BB962C8B-B14F-4D97-AF65-F5344CB8AC3E}">
        <p14:creationId xmlns:p14="http://schemas.microsoft.com/office/powerpoint/2010/main" val="10195524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a:t>
            </a:r>
            <a:r>
              <a:rPr lang="en-US" altLang="en-US" sz="100" dirty="0"/>
              <a:t> </a:t>
            </a:r>
            <a:r>
              <a:rPr lang="en-US" altLang="en-US" dirty="0"/>
              <a:t>B</a:t>
            </a:r>
            <a:r>
              <a:rPr lang="en-US" altLang="en-US" sz="100" dirty="0"/>
              <a:t> </a:t>
            </a:r>
            <a:r>
              <a:rPr lang="en-US" altLang="en-US" dirty="0"/>
              <a:t>E</a:t>
            </a:r>
            <a:r>
              <a:rPr lang="en-US" altLang="en-US" dirty="0" smtClean="0"/>
              <a:t> Examples </a:t>
            </a:r>
            <a:r>
              <a:rPr lang="en-US" altLang="en-US" sz="2000" b="0" dirty="0" smtClean="0"/>
              <a:t>(1 of 3)</a:t>
            </a:r>
            <a:endParaRPr lang="en-US" sz="2000" b="0" dirty="0"/>
          </a:p>
        </p:txBody>
      </p:sp>
      <p:sp>
        <p:nvSpPr>
          <p:cNvPr id="3" name="Text Placeholder 2"/>
          <p:cNvSpPr>
            <a:spLocks noGrp="1"/>
          </p:cNvSpPr>
          <p:nvPr>
            <p:ph type="body" idx="1"/>
          </p:nvPr>
        </p:nvSpPr>
        <p:spPr>
          <a:xfrm>
            <a:off x="457200" y="1600200"/>
            <a:ext cx="8229600" cy="1349477"/>
          </a:xfrm>
        </p:spPr>
        <p:txBody>
          <a:bodyPr/>
          <a:lstStyle/>
          <a:p>
            <a:pPr eaLnBrk="1" hangingPunct="1"/>
            <a:r>
              <a:rPr lang="en-US" altLang="en-US" sz="2400" dirty="0">
                <a:latin typeface="+mn-lt"/>
              </a:rPr>
              <a:t>Q</a:t>
            </a:r>
            <a:r>
              <a:rPr lang="en-US" altLang="en-US" sz="100" dirty="0">
                <a:latin typeface="+mn-lt"/>
              </a:rPr>
              <a:t> </a:t>
            </a:r>
            <a:r>
              <a:rPr lang="en-US" altLang="en-US" sz="2400" dirty="0">
                <a:latin typeface="+mn-lt"/>
              </a:rPr>
              <a:t>B</a:t>
            </a:r>
            <a:r>
              <a:rPr lang="en-US" altLang="en-US" sz="100" dirty="0">
                <a:latin typeface="+mn-lt"/>
              </a:rPr>
              <a:t> </a:t>
            </a:r>
            <a:r>
              <a:rPr lang="en-US" altLang="en-US" sz="2400" dirty="0">
                <a:latin typeface="+mn-lt"/>
              </a:rPr>
              <a:t>E</a:t>
            </a:r>
            <a:r>
              <a:rPr lang="en-US" altLang="en-US" sz="2400" dirty="0" smtClean="0">
                <a:latin typeface="+mn-lt"/>
              </a:rPr>
              <a:t> </a:t>
            </a:r>
            <a:r>
              <a:rPr lang="en-US" altLang="en-US" sz="2400" dirty="0">
                <a:latin typeface="+mn-lt"/>
              </a:rPr>
              <a:t>initially presents a relational schema as a “blank schema” in which the user fills in the query as an example</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163985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pPr eaLnBrk="1" hangingPunct="1">
              <a:spcBef>
                <a:spcPct val="50000"/>
              </a:spcBef>
            </a:pPr>
            <a:r>
              <a:rPr lang="en-US" altLang="en-US" sz="3200" dirty="0" smtClean="0">
                <a:solidFill>
                  <a:schemeClr val="tx2"/>
                </a:solidFill>
              </a:rPr>
              <a:t>Example </a:t>
            </a:r>
            <a:r>
              <a:rPr lang="en-US" altLang="en-US" sz="3200" dirty="0">
                <a:solidFill>
                  <a:schemeClr val="tx2"/>
                </a:solidFill>
              </a:rPr>
              <a:t>Schema as a </a:t>
            </a:r>
            <a:r>
              <a:rPr lang="en-US" altLang="en-US" sz="3200" dirty="0"/>
              <a:t>Q</a:t>
            </a:r>
            <a:r>
              <a:rPr lang="en-US" altLang="en-US" sz="100" dirty="0"/>
              <a:t> </a:t>
            </a:r>
            <a:r>
              <a:rPr lang="en-US" altLang="en-US" sz="3200" dirty="0"/>
              <a:t>B</a:t>
            </a:r>
            <a:r>
              <a:rPr lang="en-US" altLang="en-US" sz="100" dirty="0"/>
              <a:t> </a:t>
            </a:r>
            <a:r>
              <a:rPr lang="en-US" altLang="en-US" sz="3200" dirty="0"/>
              <a:t>E</a:t>
            </a:r>
            <a:r>
              <a:rPr lang="en-US" altLang="en-US" sz="3200" dirty="0" smtClean="0">
                <a:solidFill>
                  <a:schemeClr val="tx2"/>
                </a:solidFill>
              </a:rPr>
              <a:t> Query Interface</a:t>
            </a:r>
            <a:endParaRPr lang="en-US" altLang="en-US" sz="3200" dirty="0">
              <a:solidFill>
                <a:schemeClr val="tx2"/>
              </a:solidFill>
            </a:endParaRPr>
          </a:p>
        </p:txBody>
      </p:sp>
      <p:sp>
        <p:nvSpPr>
          <p:cNvPr id="3" name="Text Placeholder 2"/>
          <p:cNvSpPr>
            <a:spLocks noGrp="1"/>
          </p:cNvSpPr>
          <p:nvPr>
            <p:ph type="body" idx="1"/>
          </p:nvPr>
        </p:nvSpPr>
        <p:spPr>
          <a:xfrm>
            <a:off x="457200" y="1600200"/>
            <a:ext cx="8229600" cy="881743"/>
          </a:xfrm>
        </p:spPr>
        <p:txBody>
          <a:bodyPr/>
          <a:lstStyle/>
          <a:p>
            <a:pPr marL="0" indent="0">
              <a:buNone/>
            </a:pPr>
            <a:r>
              <a:rPr lang="en-US" sz="2000" b="1" dirty="0">
                <a:latin typeface="+mn-lt"/>
              </a:rPr>
              <a:t>Figure C.1 </a:t>
            </a:r>
            <a:r>
              <a:rPr lang="en-US" sz="2000" dirty="0">
                <a:latin typeface="+mn-lt"/>
              </a:rPr>
              <a:t>The relational schema of Figure 3.5 as it may be displayed by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a:t>
            </a:r>
            <a:endParaRPr lang="en-US" sz="2000" dirty="0">
              <a:latin typeface="+mn-lt"/>
            </a:endParaRPr>
          </a:p>
        </p:txBody>
      </p:sp>
      <p:pic>
        <p:nvPicPr>
          <p:cNvPr id="4" name="Picture 2" descr=" six tables. First table titled, Employee. The table has 0 rows and 10 columns. The columns have the following headings from left to right. F name, Minit, L name, s s n, B date, Address, Sex, Salary , Super underscore s s n, D n o.                  Second table titled, Department. The table has 0 rows and 4 columns. The columns have the following headings from left to right. D name, D number, M g r underscore s s n, M g r underscore start underscore date. The heading D number is underlined. Third table titled, Dept underscore locations. The table has 0 rows and 2 columns. The columns have the following headings from left to right. D number, D location. All the headings are underlined. Fourth table titled, project. The table has 0 rows and 4 columns. The columns have the following headings from left to right. P name, P number, P location , D num. The heading P number is underlined. Fifth table titled, works underscore on. The table has 0 rows and 3 columns. The columns have the following headings from left to right. E s s n , P n o, hours, The headings E s s n and P n o are underlined. Sixth table titled, dependent. The table has 0 rows and 5 columns. The columns have the following headings from left to right. E s s n , dependent underscore name, sex, B date, Relationship, . The heading E s s n and dependent underscore name are underlined."/>
          <p:cNvPicPr>
            <a:picLocks noChangeAspect="1" noChangeArrowheads="1"/>
          </p:cNvPicPr>
          <p:nvPr/>
        </p:nvPicPr>
        <p:blipFill rotWithShape="1">
          <a:blip r:embed="rId2">
            <a:extLst>
              <a:ext uri="{28A0092B-C50C-407E-A947-70E740481C1C}">
                <a14:useLocalDpi xmlns:a14="http://schemas.microsoft.com/office/drawing/2010/main" val="0"/>
              </a:ext>
            </a:extLst>
          </a:blip>
          <a:srcRect l="4031" b="8691"/>
          <a:stretch/>
        </p:blipFill>
        <p:spPr bwMode="auto">
          <a:xfrm>
            <a:off x="1943010" y="2481943"/>
            <a:ext cx="5257980" cy="34500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35276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Q</a:t>
            </a:r>
            <a:r>
              <a:rPr lang="en-US" altLang="en-US" sz="100" dirty="0" smtClean="0"/>
              <a:t> </a:t>
            </a:r>
            <a:r>
              <a:rPr lang="en-US" altLang="en-US" dirty="0" smtClean="0"/>
              <a:t>B</a:t>
            </a:r>
            <a:r>
              <a:rPr lang="en-US" altLang="en-US" sz="100" dirty="0" smtClean="0"/>
              <a:t> </a:t>
            </a:r>
            <a:r>
              <a:rPr lang="en-US" altLang="en-US" dirty="0" smtClean="0"/>
              <a:t>E Examples </a:t>
            </a:r>
            <a:r>
              <a:rPr lang="en-US" altLang="en-US" sz="2000" b="0" dirty="0" smtClean="0"/>
              <a:t>(2 of 3)</a:t>
            </a:r>
            <a:endParaRPr lang="en-US" dirty="0"/>
          </a:p>
        </p:txBody>
      </p:sp>
      <p:sp>
        <p:nvSpPr>
          <p:cNvPr id="3" name="Text Placeholder 2"/>
          <p:cNvSpPr>
            <a:spLocks noGrp="1"/>
          </p:cNvSpPr>
          <p:nvPr>
            <p:ph type="body" idx="1"/>
          </p:nvPr>
        </p:nvSpPr>
        <p:spPr>
          <a:xfrm>
            <a:off x="457200" y="1600200"/>
            <a:ext cx="8229600" cy="1491343"/>
          </a:xfrm>
        </p:spPr>
        <p:txBody>
          <a:bodyPr/>
          <a:lstStyle/>
          <a:p>
            <a:pPr eaLnBrk="1" hangingPunct="1"/>
            <a:r>
              <a:rPr lang="en-US" altLang="en-US" sz="2400" dirty="0">
                <a:latin typeface="+mn-lt"/>
              </a:rPr>
              <a:t>The following domain calculus query can be successively minimized by the user as shown:</a:t>
            </a:r>
          </a:p>
          <a:p>
            <a:pPr eaLnBrk="1" hangingPunct="1"/>
            <a:r>
              <a:rPr lang="en-US" altLang="en-US" sz="2400" dirty="0">
                <a:latin typeface="+mn-lt"/>
              </a:rPr>
              <a:t>Query : </a:t>
            </a:r>
          </a:p>
        </p:txBody>
      </p:sp>
      <p:graphicFrame>
        <p:nvGraphicFramePr>
          <p:cNvPr id="4" name="Object 3" descr="Computer code. The code has 2 lines. The lines read as follows. Line 1. left brace u v pipe left parenthesis there exists q right parenthesis left parenthesis there exist r right parenthesis left parenthesis there exist s right parenthesis left parenthesis there exist t right parenthesis left parenthesis there exist w right parenthesis left parenthesis there exist x right parenthesis left parenthesis there exist y right parenthesis left parenthesis there exist z right parenthesis. Line 2. left paranthesis employee left paranthesis q r s t u v w x y z right parenthesis and q equals prime john prime and r equals prime B prime and s equals prime smith prime right parenthesis right brace."/>
          <p:cNvGraphicFramePr>
            <a:graphicFrameLocks noChangeAspect="1"/>
          </p:cNvGraphicFramePr>
          <p:nvPr>
            <p:extLst>
              <p:ext uri="{D42A27DB-BD31-4B8C-83A1-F6EECF244321}">
                <p14:modId xmlns:p14="http://schemas.microsoft.com/office/powerpoint/2010/main" val="3082271991"/>
              </p:ext>
            </p:extLst>
          </p:nvPr>
        </p:nvGraphicFramePr>
        <p:xfrm>
          <a:off x="602540" y="3239026"/>
          <a:ext cx="7938920" cy="723656"/>
        </p:xfrm>
        <a:graphic>
          <a:graphicData uri="http://schemas.openxmlformats.org/presentationml/2006/ole">
            <mc:AlternateContent xmlns:mc="http://schemas.openxmlformats.org/markup-compatibility/2006">
              <mc:Choice xmlns:v="urn:schemas-microsoft-com:vml" Requires="v">
                <p:oleObj spid="_x0000_s34451" name="Equation" r:id="rId3" imgW="4736880" imgH="431640" progId="Equation.DSMT4">
                  <p:embed/>
                </p:oleObj>
              </mc:Choice>
              <mc:Fallback>
                <p:oleObj name="Equation" r:id="rId3" imgW="4736880" imgH="431640" progId="Equation.DSMT4">
                  <p:embed/>
                  <p:pic>
                    <p:nvPicPr>
                      <p:cNvPr id="10" name="Object 9"/>
                      <p:cNvPicPr/>
                      <p:nvPr/>
                    </p:nvPicPr>
                    <p:blipFill>
                      <a:blip r:embed="rId4"/>
                      <a:stretch>
                        <a:fillRect/>
                      </a:stretch>
                    </p:blipFill>
                    <p:spPr>
                      <a:xfrm>
                        <a:off x="602540" y="3239026"/>
                        <a:ext cx="7938920" cy="723656"/>
                      </a:xfrm>
                      <a:prstGeom prst="rect">
                        <a:avLst/>
                      </a:prstGeom>
                    </p:spPr>
                  </p:pic>
                </p:oleObj>
              </mc:Fallback>
            </mc:AlternateContent>
          </a:graphicData>
        </a:graphic>
      </p:graphicFrame>
    </p:spTree>
    <p:extLst>
      <p:ext uri="{BB962C8B-B14F-4D97-AF65-F5344CB8AC3E}">
        <p14:creationId xmlns:p14="http://schemas.microsoft.com/office/powerpoint/2010/main" val="17537056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391832" cy="1097279"/>
          </a:xfrm>
        </p:spPr>
        <p:txBody>
          <a:bodyPr/>
          <a:lstStyle/>
          <a:p>
            <a:pPr eaLnBrk="1" hangingPunct="1">
              <a:spcBef>
                <a:spcPct val="50000"/>
              </a:spcBef>
            </a:pPr>
            <a:r>
              <a:rPr lang="en-IN" altLang="en-US" sz="3200" dirty="0">
                <a:solidFill>
                  <a:schemeClr val="tx2"/>
                </a:solidFill>
              </a:rPr>
              <a:t>Four Successive Ways to Specify a Q</a:t>
            </a:r>
            <a:r>
              <a:rPr lang="en-IN" altLang="en-US" sz="100" dirty="0">
                <a:solidFill>
                  <a:schemeClr val="tx2"/>
                </a:solidFill>
              </a:rPr>
              <a:t> </a:t>
            </a:r>
            <a:r>
              <a:rPr lang="en-IN" altLang="en-US" sz="3200" dirty="0">
                <a:solidFill>
                  <a:schemeClr val="tx2"/>
                </a:solidFill>
              </a:rPr>
              <a:t>B</a:t>
            </a:r>
            <a:r>
              <a:rPr lang="en-IN" altLang="en-US" sz="100" dirty="0">
                <a:solidFill>
                  <a:schemeClr val="tx2"/>
                </a:solidFill>
              </a:rPr>
              <a:t> </a:t>
            </a:r>
            <a:r>
              <a:rPr lang="en-IN" altLang="en-US" sz="3200" dirty="0">
                <a:solidFill>
                  <a:schemeClr val="tx2"/>
                </a:solidFill>
              </a:rPr>
              <a:t>E Query</a:t>
            </a:r>
            <a:endParaRPr lang="en-US" altLang="en-US" sz="3200" dirty="0">
              <a:solidFill>
                <a:schemeClr val="tx2"/>
              </a:solidFill>
            </a:endParaRPr>
          </a:p>
        </p:txBody>
      </p:sp>
      <p:sp>
        <p:nvSpPr>
          <p:cNvPr id="3" name="Text Placeholder 2"/>
          <p:cNvSpPr>
            <a:spLocks noGrp="1"/>
          </p:cNvSpPr>
          <p:nvPr>
            <p:ph type="body" idx="1"/>
          </p:nvPr>
        </p:nvSpPr>
        <p:spPr>
          <a:xfrm>
            <a:off x="457200" y="1600200"/>
            <a:ext cx="8229600" cy="489857"/>
          </a:xfrm>
        </p:spPr>
        <p:txBody>
          <a:bodyPr/>
          <a:lstStyle/>
          <a:p>
            <a:pPr marL="0" indent="0">
              <a:buNone/>
            </a:pPr>
            <a:r>
              <a:rPr lang="en-US" sz="2000" b="1" dirty="0">
                <a:latin typeface="+mn-lt"/>
              </a:rPr>
              <a:t>Figure C.2 </a:t>
            </a:r>
            <a:r>
              <a:rPr lang="en-US" sz="2000" dirty="0">
                <a:latin typeface="+mn-lt"/>
              </a:rPr>
              <a:t>Four ways to specify the query Q0 in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a:t>
            </a:r>
            <a:endParaRPr lang="en-US" sz="2000" dirty="0">
              <a:latin typeface="+mn-lt"/>
            </a:endParaRPr>
          </a:p>
        </p:txBody>
      </p:sp>
      <p:pic>
        <p:nvPicPr>
          <p:cNvPr id="4" name="Picture 2" descr="Four tables. Table a, employee. The table has 1 rows and 10 columns. The columns have the following headings from left to right. F name, Minit, L name , S s n, B date, Address, Sex, Salary, Super underscore s s n, D n o. The row entries are as follows. Row 1. john, B, smith, underscore 1 2 3 4 5 6 7 8 9, p period underscore 9 forward slash 1 forward slash 60, p period underscore 100 main, houston, t x, underscore m, underscore 25000, underscore 1 2 3 4 5 6 7 8 9, underscore 3. Table b,  employee. The table has 1 rows and 10 columns. The columns have the following headings from left to right. F name, Minit, L name , S s n, B date, Address, Sex, Salary, Super underscore s s n, D n o. The row entries are as follows. Row 1. john, B, smith, blank, p period underscore 9 forward slash 1 forward slash 60, p period underscore 100 main, houston, t x, blank, blank, blank, blank. Table c,  employee. The table has 1 rows and 10 columns. The columns have the following headings from left to right. F name, Minit, L name , S s n, B date, Address, Sex, Salary, Super underscore s s n, D n o. The row entries are as follows. Row 1. john, B, smith, blank, p period underscore x, p period underscore y, blank, blank, blank, blank.  Table d, employee. The table has 1 rows and 10 columns. The columns have the following headings from left to right. F name, Minit, L name , S s n, B date, Address, Sex, Salary, Super underscore s s n, D n o. The row entries are as follows. Row 1. john, B, smith, blank, p period, p period blank, blank, blank, blank."/>
          <p:cNvPicPr>
            <a:picLocks noChangeAspect="1" noChangeArrowheads="1"/>
          </p:cNvPicPr>
          <p:nvPr/>
        </p:nvPicPr>
        <p:blipFill rotWithShape="1">
          <a:blip r:embed="rId2">
            <a:extLst>
              <a:ext uri="{28A0092B-C50C-407E-A947-70E740481C1C}">
                <a14:useLocalDpi xmlns:a14="http://schemas.microsoft.com/office/drawing/2010/main" val="0"/>
              </a:ext>
            </a:extLst>
          </a:blip>
          <a:srcRect b="12350"/>
          <a:stretch/>
        </p:blipFill>
        <p:spPr bwMode="auto">
          <a:xfrm>
            <a:off x="749011" y="2377607"/>
            <a:ext cx="7645977" cy="35734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06175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Q</a:t>
            </a:r>
            <a:r>
              <a:rPr lang="en-US" altLang="en-US" sz="100" dirty="0"/>
              <a:t> </a:t>
            </a:r>
            <a:r>
              <a:rPr lang="en-US" altLang="en-US" dirty="0"/>
              <a:t>B</a:t>
            </a:r>
            <a:r>
              <a:rPr lang="en-US" altLang="en-US" sz="100" dirty="0"/>
              <a:t> </a:t>
            </a:r>
            <a:r>
              <a:rPr lang="en-US" altLang="en-US" dirty="0"/>
              <a:t>E Examples </a:t>
            </a:r>
            <a:r>
              <a:rPr lang="en-US" altLang="en-US" sz="2000" b="0" dirty="0" smtClean="0"/>
              <a:t>(3 of </a:t>
            </a:r>
            <a:r>
              <a:rPr lang="en-US" altLang="en-US" sz="2000" b="0" dirty="0"/>
              <a:t>3</a:t>
            </a:r>
            <a:r>
              <a:rPr lang="en-US" altLang="en-US" sz="2000" b="0" dirty="0" smtClean="0"/>
              <a:t>)</a:t>
            </a:r>
            <a:endParaRPr lang="en-US" dirty="0"/>
          </a:p>
        </p:txBody>
      </p:sp>
      <p:sp>
        <p:nvSpPr>
          <p:cNvPr id="3" name="Text Placeholder 2"/>
          <p:cNvSpPr>
            <a:spLocks noGrp="1"/>
          </p:cNvSpPr>
          <p:nvPr>
            <p:ph type="body" idx="1"/>
          </p:nvPr>
        </p:nvSpPr>
        <p:spPr/>
        <p:txBody>
          <a:bodyPr/>
          <a:lstStyle/>
          <a:p>
            <a:pPr eaLnBrk="1" hangingPunct="1"/>
            <a:r>
              <a:rPr lang="en-US" altLang="en-US" sz="2400" dirty="0">
                <a:latin typeface="+mn-lt"/>
              </a:rPr>
              <a:t>Specifying complex conditions in Q</a:t>
            </a:r>
            <a:r>
              <a:rPr lang="en-US" altLang="en-US" sz="100" dirty="0">
                <a:latin typeface="+mn-lt"/>
              </a:rPr>
              <a:t> </a:t>
            </a:r>
            <a:r>
              <a:rPr lang="en-US" altLang="en-US" sz="2400" dirty="0">
                <a:latin typeface="+mn-lt"/>
              </a:rPr>
              <a:t>B</a:t>
            </a:r>
            <a:r>
              <a:rPr lang="en-US" altLang="en-US" sz="100" dirty="0">
                <a:latin typeface="+mn-lt"/>
              </a:rPr>
              <a:t> </a:t>
            </a:r>
            <a:r>
              <a:rPr lang="en-US" altLang="en-US" sz="2400" dirty="0">
                <a:latin typeface="+mn-lt"/>
              </a:rPr>
              <a:t>E </a:t>
            </a:r>
            <a:r>
              <a:rPr lang="en-US" altLang="en-US" sz="2400" dirty="0" smtClean="0">
                <a:latin typeface="+mn-lt"/>
              </a:rPr>
              <a:t>:</a:t>
            </a:r>
            <a:endParaRPr lang="en-US" altLang="en-US" sz="2400" dirty="0">
              <a:latin typeface="+mn-lt"/>
            </a:endParaRPr>
          </a:p>
          <a:p>
            <a:pPr eaLnBrk="1" hangingPunct="1"/>
            <a:r>
              <a:rPr lang="en-US" altLang="en-US" sz="2400" dirty="0">
                <a:latin typeface="+mn-lt"/>
              </a:rPr>
              <a:t> A technique called the “condition box” is used in Q</a:t>
            </a:r>
            <a:r>
              <a:rPr lang="en-US" altLang="en-US" sz="100" dirty="0">
                <a:latin typeface="+mn-lt"/>
              </a:rPr>
              <a:t> </a:t>
            </a:r>
            <a:r>
              <a:rPr lang="en-US" altLang="en-US" sz="2400" dirty="0">
                <a:latin typeface="+mn-lt"/>
              </a:rPr>
              <a:t>B</a:t>
            </a:r>
            <a:r>
              <a:rPr lang="en-US" altLang="en-US" sz="100" dirty="0">
                <a:latin typeface="+mn-lt"/>
              </a:rPr>
              <a:t> </a:t>
            </a:r>
            <a:r>
              <a:rPr lang="en-US" altLang="en-US" sz="2400" dirty="0">
                <a:latin typeface="+mn-lt"/>
              </a:rPr>
              <a:t>E</a:t>
            </a:r>
            <a:r>
              <a:rPr lang="en-US" altLang="en-US" sz="2400" dirty="0" smtClean="0">
                <a:latin typeface="+mn-lt"/>
              </a:rPr>
              <a:t> </a:t>
            </a:r>
            <a:r>
              <a:rPr lang="en-US" altLang="en-US" sz="2400" dirty="0">
                <a:latin typeface="+mn-lt"/>
              </a:rPr>
              <a:t>to state more involved Boolean expressions as conditions. </a:t>
            </a:r>
          </a:p>
          <a:p>
            <a:pPr eaLnBrk="1" hangingPunct="1"/>
            <a:r>
              <a:rPr lang="en-US" altLang="en-US" sz="2400" dirty="0">
                <a:latin typeface="+mn-lt"/>
              </a:rPr>
              <a:t>The C.4(a) gives employees who work on either project 1 or 2, whereas the query in C.4(b) gives those who work on both the projects</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41653170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077200" cy="1097279"/>
          </a:xfrm>
        </p:spPr>
        <p:txBody>
          <a:bodyPr/>
          <a:lstStyle/>
          <a:p>
            <a:r>
              <a:rPr lang="en-US" altLang="en-US" sz="3200" dirty="0">
                <a:latin typeface="Times New Roman" panose="02020603050405020304" pitchFamily="18" charset="0"/>
                <a:cs typeface="Times New Roman" panose="02020603050405020304" pitchFamily="18" charset="0"/>
              </a:rPr>
              <a:t>Unary Relational </a:t>
            </a:r>
            <a:r>
              <a:rPr lang="en-US" altLang="en-US" sz="3200" dirty="0" smtClean="0">
                <a:latin typeface="Times New Roman" panose="02020603050405020304" pitchFamily="18" charset="0"/>
                <a:cs typeface="Times New Roman" panose="02020603050405020304" pitchFamily="18" charset="0"/>
              </a:rPr>
              <a:t>Operations: SELECT </a:t>
            </a:r>
            <a:r>
              <a:rPr lang="en-US" altLang="en-US" sz="2000" b="0" dirty="0" smtClean="0">
                <a:latin typeface="Times New Roman" panose="02020603050405020304" pitchFamily="18" charset="0"/>
                <a:cs typeface="Times New Roman" panose="02020603050405020304" pitchFamily="18" charset="0"/>
              </a:rPr>
              <a:t>(1 of </a:t>
            </a:r>
            <a:r>
              <a:rPr lang="en-US" altLang="en-US" sz="2000" b="0" dirty="0">
                <a:latin typeface="Times New Roman" panose="02020603050405020304" pitchFamily="18" charset="0"/>
                <a:cs typeface="Times New Roman" panose="02020603050405020304" pitchFamily="18" charset="0"/>
              </a:rPr>
              <a:t>4)</a:t>
            </a:r>
            <a:endParaRPr lang="en-US" sz="2000" b="0" dirty="0">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idx="1"/>
          </p:nvPr>
        </p:nvSpPr>
        <p:spPr>
          <a:xfrm>
            <a:off x="457200" y="1600200"/>
            <a:ext cx="8229600" cy="2608943"/>
          </a:xfrm>
        </p:spPr>
        <p:txBody>
          <a:bodyPr/>
          <a:lstStyle/>
          <a:p>
            <a:pPr eaLnBrk="1" hangingPunct="1"/>
            <a:r>
              <a:rPr lang="en-US" altLang="en-US" sz="2000" dirty="0">
                <a:latin typeface="+mn-lt"/>
              </a:rPr>
              <a:t>The </a:t>
            </a:r>
            <a:r>
              <a:rPr lang="en-US" altLang="en-US" sz="2000" dirty="0" smtClean="0">
                <a:latin typeface="+mn-lt"/>
              </a:rPr>
              <a:t>SELECT </a:t>
            </a:r>
            <a:r>
              <a:rPr lang="en-US" altLang="en-US" sz="2000" dirty="0">
                <a:latin typeface="+mn-lt"/>
              </a:rPr>
              <a:t>operation (denoted by </a:t>
            </a:r>
            <a:r>
              <a:rPr lang="el-GR" altLang="en-US" sz="2000" b="1" dirty="0" smtClean="0">
                <a:latin typeface="+mn-lt"/>
                <a:cs typeface="Arial" panose="020B0604020202020204" pitchFamily="34" charset="0"/>
              </a:rPr>
              <a:t>σ</a:t>
            </a:r>
            <a:r>
              <a:rPr lang="en-US" altLang="en-US" sz="2000" dirty="0" smtClean="0">
                <a:latin typeface="+mn-lt"/>
              </a:rPr>
              <a:t> </a:t>
            </a:r>
            <a:r>
              <a:rPr lang="en-US" altLang="en-US" sz="2000" dirty="0">
                <a:latin typeface="+mn-lt"/>
              </a:rPr>
              <a:t>(sigma)) is used to select a </a:t>
            </a:r>
            <a:r>
              <a:rPr lang="en-US" altLang="en-US" sz="2000" b="1" dirty="0">
                <a:latin typeface="+mn-lt"/>
              </a:rPr>
              <a:t>subset</a:t>
            </a:r>
            <a:r>
              <a:rPr lang="en-US" altLang="en-US" sz="2000" dirty="0">
                <a:latin typeface="+mn-lt"/>
              </a:rPr>
              <a:t> of the tuples from a relation based on a </a:t>
            </a:r>
            <a:r>
              <a:rPr lang="en-US" altLang="en-US" sz="2000" b="1" dirty="0">
                <a:latin typeface="+mn-lt"/>
              </a:rPr>
              <a:t>selection condition</a:t>
            </a:r>
            <a:r>
              <a:rPr lang="en-US" altLang="en-US" sz="2000" dirty="0">
                <a:latin typeface="+mn-lt"/>
              </a:rPr>
              <a:t>.</a:t>
            </a:r>
          </a:p>
          <a:p>
            <a:pPr lvl="1" eaLnBrk="1" hangingPunct="1"/>
            <a:r>
              <a:rPr lang="en-US" altLang="en-US" sz="2000" dirty="0">
                <a:latin typeface="+mn-lt"/>
              </a:rPr>
              <a:t>The selection condition acts as a </a:t>
            </a:r>
            <a:r>
              <a:rPr lang="en-US" altLang="en-US" sz="2000" b="1" dirty="0">
                <a:latin typeface="+mn-lt"/>
              </a:rPr>
              <a:t>filter</a:t>
            </a:r>
          </a:p>
          <a:p>
            <a:pPr lvl="1" eaLnBrk="1" hangingPunct="1"/>
            <a:r>
              <a:rPr lang="en-US" altLang="en-US" sz="2000" dirty="0">
                <a:latin typeface="+mn-lt"/>
              </a:rPr>
              <a:t>Keeps only those tuples that satisfy the qualifying condition</a:t>
            </a:r>
          </a:p>
          <a:p>
            <a:pPr lvl="1" eaLnBrk="1" hangingPunct="1"/>
            <a:r>
              <a:rPr lang="en-US" altLang="en-US" sz="2000" dirty="0">
                <a:latin typeface="+mn-lt"/>
              </a:rPr>
              <a:t>Tuples satisfying the condition are </a:t>
            </a:r>
            <a:r>
              <a:rPr lang="en-US" altLang="en-US" sz="2000" b="1" dirty="0">
                <a:latin typeface="+mn-lt"/>
              </a:rPr>
              <a:t>selected</a:t>
            </a:r>
            <a:r>
              <a:rPr lang="en-US" altLang="en-US" sz="2000" dirty="0">
                <a:latin typeface="+mn-lt"/>
              </a:rPr>
              <a:t> whereas the other tuples are discarded (</a:t>
            </a:r>
            <a:r>
              <a:rPr lang="en-US" altLang="en-US" sz="2000" b="1" dirty="0">
                <a:latin typeface="+mn-lt"/>
              </a:rPr>
              <a:t>filtered out</a:t>
            </a:r>
            <a:r>
              <a:rPr lang="en-US" altLang="en-US" sz="2000" dirty="0">
                <a:latin typeface="+mn-lt"/>
              </a:rPr>
              <a:t>)</a:t>
            </a:r>
          </a:p>
          <a:p>
            <a:pPr eaLnBrk="1" hangingPunct="1"/>
            <a:r>
              <a:rPr lang="en-US" altLang="en-US" sz="2000" dirty="0">
                <a:latin typeface="+mn-lt"/>
              </a:rPr>
              <a:t>Examples: </a:t>
            </a:r>
          </a:p>
          <a:p>
            <a:pPr lvl="1" eaLnBrk="1" hangingPunct="1"/>
            <a:r>
              <a:rPr lang="en-US" altLang="en-US" sz="2000" dirty="0">
                <a:latin typeface="+mn-lt"/>
              </a:rPr>
              <a:t>Select the </a:t>
            </a:r>
            <a:r>
              <a:rPr lang="en-US" altLang="en-US" sz="2000" dirty="0" smtClean="0">
                <a:latin typeface="+mn-lt"/>
              </a:rPr>
              <a:t>EMPLOYEE </a:t>
            </a:r>
            <a:r>
              <a:rPr lang="en-US" altLang="en-US" sz="2000" dirty="0">
                <a:latin typeface="+mn-lt"/>
              </a:rPr>
              <a:t>tuples whose </a:t>
            </a:r>
            <a:r>
              <a:rPr lang="en-US" altLang="en-US" sz="2000" dirty="0" smtClean="0">
                <a:latin typeface="+mn-lt"/>
              </a:rPr>
              <a:t>department </a:t>
            </a:r>
            <a:r>
              <a:rPr lang="en-US" altLang="en-US" sz="2000" dirty="0">
                <a:latin typeface="+mn-lt"/>
              </a:rPr>
              <a:t>number is 4</a:t>
            </a:r>
            <a:r>
              <a:rPr lang="en-US" altLang="en-US" sz="2000" dirty="0" smtClean="0">
                <a:latin typeface="+mn-lt"/>
              </a:rPr>
              <a:t>:</a:t>
            </a:r>
            <a:endParaRPr lang="en-US" altLang="en-US" sz="2000" dirty="0">
              <a:latin typeface="+mn-lt"/>
            </a:endParaRPr>
          </a:p>
        </p:txBody>
      </p:sp>
      <p:graphicFrame>
        <p:nvGraphicFramePr>
          <p:cNvPr id="7" name="Object 6" descr="sigma substart expression DNO = 4 end expression left parenthesis EMPLOYEE right parenthesis"/>
          <p:cNvGraphicFramePr>
            <a:graphicFrameLocks noChangeAspect="1"/>
          </p:cNvGraphicFramePr>
          <p:nvPr>
            <p:extLst>
              <p:ext uri="{D42A27DB-BD31-4B8C-83A1-F6EECF244321}">
                <p14:modId xmlns:p14="http://schemas.microsoft.com/office/powerpoint/2010/main" val="4087866214"/>
              </p:ext>
            </p:extLst>
          </p:nvPr>
        </p:nvGraphicFramePr>
        <p:xfrm>
          <a:off x="3264027" y="4732136"/>
          <a:ext cx="2463546" cy="428967"/>
        </p:xfrm>
        <a:graphic>
          <a:graphicData uri="http://schemas.openxmlformats.org/presentationml/2006/ole">
            <mc:AlternateContent xmlns:mc="http://schemas.openxmlformats.org/markup-compatibility/2006">
              <mc:Choice xmlns:v="urn:schemas-microsoft-com:vml" Requires="v">
                <p:oleObj spid="_x0000_s67995" name="Equation" r:id="rId3" imgW="1460160" imgH="253800" progId="Equation.DSMT4">
                  <p:embed/>
                </p:oleObj>
              </mc:Choice>
              <mc:Fallback>
                <p:oleObj name="Equation" r:id="rId3" imgW="1460160" imgH="253800" progId="Equation.DSMT4">
                  <p:embed/>
                  <p:pic>
                    <p:nvPicPr>
                      <p:cNvPr id="0" name=""/>
                      <p:cNvPicPr/>
                      <p:nvPr/>
                    </p:nvPicPr>
                    <p:blipFill>
                      <a:blip r:embed="rId4"/>
                      <a:stretch>
                        <a:fillRect/>
                      </a:stretch>
                    </p:blipFill>
                    <p:spPr>
                      <a:xfrm>
                        <a:off x="3264027" y="4732136"/>
                        <a:ext cx="2463546" cy="428967"/>
                      </a:xfrm>
                      <a:prstGeom prst="rect">
                        <a:avLst/>
                      </a:prstGeom>
                    </p:spPr>
                  </p:pic>
                </p:oleObj>
              </mc:Fallback>
            </mc:AlternateContent>
          </a:graphicData>
        </a:graphic>
      </p:graphicFrame>
      <p:sp>
        <p:nvSpPr>
          <p:cNvPr id="5" name="Text Placeholder 4"/>
          <p:cNvSpPr>
            <a:spLocks noGrp="1"/>
          </p:cNvSpPr>
          <p:nvPr>
            <p:ph type="body" idx="2"/>
          </p:nvPr>
        </p:nvSpPr>
        <p:spPr>
          <a:xfrm>
            <a:off x="457199" y="5081159"/>
            <a:ext cx="8330185" cy="406400"/>
          </a:xfrm>
        </p:spPr>
        <p:txBody>
          <a:bodyPr/>
          <a:lstStyle/>
          <a:p>
            <a:pPr marL="741600" lvl="1" indent="-284400"/>
            <a:r>
              <a:rPr lang="en-US" altLang="en-US" sz="2000" dirty="0">
                <a:latin typeface="+mn-lt"/>
              </a:rPr>
              <a:t>Select the employee tuples whose salary is greater than $30,000</a:t>
            </a:r>
            <a:r>
              <a:rPr lang="en-US" altLang="en-US" sz="2000" dirty="0" smtClean="0">
                <a:latin typeface="+mn-lt"/>
              </a:rPr>
              <a:t>:</a:t>
            </a:r>
            <a:endParaRPr lang="en-US" altLang="en-US" sz="2000" dirty="0">
              <a:latin typeface="+mn-lt"/>
            </a:endParaRPr>
          </a:p>
        </p:txBody>
      </p:sp>
      <p:graphicFrame>
        <p:nvGraphicFramePr>
          <p:cNvPr id="8" name="Object 7" descr="sigma sub start expression salary greater than sign 30000 end expression left parenthesis   EMPLOYEE right parenthesis"/>
          <p:cNvGraphicFramePr>
            <a:graphicFrameLocks noChangeAspect="1"/>
          </p:cNvGraphicFramePr>
          <p:nvPr>
            <p:extLst>
              <p:ext uri="{D42A27DB-BD31-4B8C-83A1-F6EECF244321}">
                <p14:modId xmlns:p14="http://schemas.microsoft.com/office/powerpoint/2010/main" val="4230756330"/>
              </p:ext>
            </p:extLst>
          </p:nvPr>
        </p:nvGraphicFramePr>
        <p:xfrm>
          <a:off x="3213435" y="5692860"/>
          <a:ext cx="2898557" cy="431733"/>
        </p:xfrm>
        <a:graphic>
          <a:graphicData uri="http://schemas.openxmlformats.org/presentationml/2006/ole">
            <mc:AlternateContent xmlns:mc="http://schemas.openxmlformats.org/markup-compatibility/2006">
              <mc:Choice xmlns:v="urn:schemas-microsoft-com:vml" Requires="v">
                <p:oleObj spid="_x0000_s67996" name="Equation" r:id="rId5" imgW="1701720" imgH="253800" progId="Equation.DSMT4">
                  <p:embed/>
                </p:oleObj>
              </mc:Choice>
              <mc:Fallback>
                <p:oleObj name="Equation" r:id="rId5" imgW="1701720" imgH="253800" progId="Equation.DSMT4">
                  <p:embed/>
                  <p:pic>
                    <p:nvPicPr>
                      <p:cNvPr id="7" name="Object 6"/>
                      <p:cNvPicPr/>
                      <p:nvPr/>
                    </p:nvPicPr>
                    <p:blipFill>
                      <a:blip r:embed="rId6"/>
                      <a:stretch>
                        <a:fillRect/>
                      </a:stretch>
                    </p:blipFill>
                    <p:spPr>
                      <a:xfrm>
                        <a:off x="3213435" y="5692860"/>
                        <a:ext cx="2898557" cy="431733"/>
                      </a:xfrm>
                      <a:prstGeom prst="rect">
                        <a:avLst/>
                      </a:prstGeom>
                    </p:spPr>
                  </p:pic>
                </p:oleObj>
              </mc:Fallback>
            </mc:AlternateContent>
          </a:graphicData>
        </a:graphic>
      </p:graphicFrame>
    </p:spTree>
    <p:extLst>
      <p:ext uri="{BB962C8B-B14F-4D97-AF65-F5344CB8AC3E}">
        <p14:creationId xmlns:p14="http://schemas.microsoft.com/office/powerpoint/2010/main" val="107557372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chemeClr val="tx2"/>
                </a:solidFill>
              </a:rPr>
              <a:t>Complex Conditions with and Without </a:t>
            </a:r>
            <a:r>
              <a:rPr lang="en-IN" dirty="0" smtClean="0">
                <a:solidFill>
                  <a:schemeClr val="tx2"/>
                </a:solidFill>
              </a:rPr>
              <a:t>a </a:t>
            </a:r>
            <a:r>
              <a:rPr lang="en-IN" dirty="0">
                <a:solidFill>
                  <a:schemeClr val="tx2"/>
                </a:solidFill>
              </a:rPr>
              <a:t>Condition Box as a Part of Q</a:t>
            </a:r>
            <a:r>
              <a:rPr lang="en-IN" sz="100" dirty="0">
                <a:solidFill>
                  <a:schemeClr val="tx2"/>
                </a:solidFill>
              </a:rPr>
              <a:t> </a:t>
            </a:r>
            <a:r>
              <a:rPr lang="en-IN" dirty="0">
                <a:solidFill>
                  <a:schemeClr val="tx2"/>
                </a:solidFill>
              </a:rPr>
              <a:t>B</a:t>
            </a:r>
            <a:r>
              <a:rPr lang="en-IN" sz="100" dirty="0">
                <a:solidFill>
                  <a:schemeClr val="tx2"/>
                </a:solidFill>
              </a:rPr>
              <a:t> </a:t>
            </a:r>
            <a:r>
              <a:rPr lang="en-IN" dirty="0">
                <a:solidFill>
                  <a:schemeClr val="tx2"/>
                </a:solidFill>
              </a:rPr>
              <a:t>E Query</a:t>
            </a:r>
            <a:endParaRPr lang="en-US" dirty="0">
              <a:solidFill>
                <a:schemeClr val="tx2"/>
              </a:solidFill>
            </a:endParaRPr>
          </a:p>
        </p:txBody>
      </p:sp>
      <p:sp>
        <p:nvSpPr>
          <p:cNvPr id="5" name="Text Placeholder 4"/>
          <p:cNvSpPr>
            <a:spLocks noGrp="1"/>
          </p:cNvSpPr>
          <p:nvPr>
            <p:ph type="body" idx="1"/>
          </p:nvPr>
        </p:nvSpPr>
        <p:spPr>
          <a:xfrm>
            <a:off x="457200" y="1600201"/>
            <a:ext cx="8229600" cy="969264"/>
          </a:xfrm>
        </p:spPr>
        <p:txBody>
          <a:bodyPr/>
          <a:lstStyle/>
          <a:p>
            <a:pPr marL="0" indent="0">
              <a:buNone/>
            </a:pPr>
            <a:r>
              <a:rPr lang="en-US" sz="2000" b="1" dirty="0">
                <a:latin typeface="+mn-lt"/>
              </a:rPr>
              <a:t>Figure C.3 </a:t>
            </a:r>
            <a:r>
              <a:rPr lang="en-US" sz="2000" dirty="0">
                <a:latin typeface="+mn-lt"/>
              </a:rPr>
              <a:t>Specifying complex conditions in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 </a:t>
            </a:r>
            <a:r>
              <a:rPr lang="en-US" sz="2000" dirty="0">
                <a:latin typeface="+mn-lt"/>
              </a:rPr>
              <a:t>(a) The query Q0A. (b) The query Q0B with a condition box. (c) The query Q0B without a condition box</a:t>
            </a:r>
            <a:r>
              <a:rPr lang="en-US" sz="2000" dirty="0" smtClean="0">
                <a:latin typeface="+mn-lt"/>
              </a:rPr>
              <a:t>.</a:t>
            </a:r>
            <a:endParaRPr lang="en-US" sz="2000" dirty="0">
              <a:latin typeface="+mn-lt"/>
            </a:endParaRPr>
          </a:p>
        </p:txBody>
      </p:sp>
      <p:pic>
        <p:nvPicPr>
          <p:cNvPr id="4" name="Picture 2" descr="Three tables titled, works underscore o n. First table. The table has 1 rows and 3 columns. The columns have the following headings from left to right. E s s n, p n o, Hours, . The row entries are as follows. Row 1. p period, blank, greater than 20. Second table. The table has 1 rows and 3 columns. The columns have the following headings from left to right. E s s n, p n o, Hours, . The row entries are as follows. Row 1. p period, underscore P X, underscore H X. The condition is, underscore H X greater than 20 and left parenthesis P X = 1 or P X = 2 right parenthesis. Third table. The table has 2 rows and 3 columns. The columns have the following headings from left to right. E s s n, p n o, Hours, . The row entries are as follows. Row 1. p period, 1, greater than 20. Row 2. p period, 2, greater than 20."/>
          <p:cNvPicPr>
            <a:picLocks noChangeAspect="1" noChangeArrowheads="1"/>
          </p:cNvPicPr>
          <p:nvPr/>
        </p:nvPicPr>
        <p:blipFill rotWithShape="1">
          <a:blip r:embed="rId2">
            <a:extLst>
              <a:ext uri="{28A0092B-C50C-407E-A947-70E740481C1C}">
                <a14:useLocalDpi xmlns:a14="http://schemas.microsoft.com/office/drawing/2010/main" val="0"/>
              </a:ext>
            </a:extLst>
          </a:blip>
          <a:srcRect l="46505" b="-112"/>
          <a:stretch/>
        </p:blipFill>
        <p:spPr bwMode="auto">
          <a:xfrm>
            <a:off x="2913425" y="2720437"/>
            <a:ext cx="3317150" cy="3564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2781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chemeClr val="tx2"/>
                </a:solidFill>
              </a:rPr>
              <a:t>Handling </a:t>
            </a:r>
            <a:r>
              <a:rPr lang="en-US" altLang="en-US" dirty="0" smtClean="0">
                <a:solidFill>
                  <a:schemeClr val="tx2"/>
                </a:solidFill>
              </a:rPr>
              <a:t>AND </a:t>
            </a:r>
            <a:r>
              <a:rPr lang="en-US" altLang="en-US" dirty="0">
                <a:solidFill>
                  <a:schemeClr val="tx2"/>
                </a:solidFill>
              </a:rPr>
              <a:t>conditions in a 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a:solidFill>
                  <a:schemeClr val="tx2"/>
                </a:solidFill>
              </a:rPr>
              <a:t>E</a:t>
            </a:r>
            <a:r>
              <a:rPr lang="en-US" altLang="en-US" dirty="0" smtClean="0">
                <a:solidFill>
                  <a:schemeClr val="tx2"/>
                </a:solidFill>
              </a:rPr>
              <a:t> Query</a:t>
            </a:r>
            <a:endParaRPr lang="en-US" dirty="0">
              <a:solidFill>
                <a:schemeClr val="tx2"/>
              </a:solidFill>
            </a:endParaRPr>
          </a:p>
        </p:txBody>
      </p:sp>
      <p:sp>
        <p:nvSpPr>
          <p:cNvPr id="3" name="Text Placeholder 2"/>
          <p:cNvSpPr>
            <a:spLocks noGrp="1"/>
          </p:cNvSpPr>
          <p:nvPr>
            <p:ph type="body" idx="1"/>
          </p:nvPr>
        </p:nvSpPr>
        <p:spPr>
          <a:xfrm>
            <a:off x="457200" y="1600201"/>
            <a:ext cx="8229600" cy="774290"/>
          </a:xfrm>
        </p:spPr>
        <p:txBody>
          <a:bodyPr/>
          <a:lstStyle/>
          <a:p>
            <a:pPr marL="0" indent="0">
              <a:buNone/>
            </a:pPr>
            <a:r>
              <a:rPr lang="en-US" sz="2000" b="1" dirty="0">
                <a:latin typeface="+mn-lt"/>
              </a:rPr>
              <a:t>Figure C.4 </a:t>
            </a:r>
            <a:r>
              <a:rPr lang="en-US" sz="2000" dirty="0">
                <a:latin typeface="+mn-lt"/>
              </a:rPr>
              <a:t>Specifying EMPLOYEES who work on both projects. (a) Incorrect specification of an AND condition. (b) Correct specification</a:t>
            </a:r>
            <a:r>
              <a:rPr lang="en-US" sz="2000" dirty="0" smtClean="0">
                <a:latin typeface="+mn-lt"/>
              </a:rPr>
              <a:t>.</a:t>
            </a:r>
            <a:endParaRPr lang="en-US" sz="2000" dirty="0">
              <a:latin typeface="+mn-lt"/>
            </a:endParaRPr>
          </a:p>
        </p:txBody>
      </p:sp>
      <p:pic>
        <p:nvPicPr>
          <p:cNvPr id="4" name="Picture 2" descr="Two tables titled, works underscore O N. First table. The table has 2 rows and 3 columns. The columns have the following headings from left to right. E s s n, p n o, Hours, . The row entries are as follows. Row 1. p period underscore E S, 1, blank. Row 2. p period underscore E S, 2, blank. Second table.The table has 2 rows and 3 columns. The columns have the following headings from left to right. E s s n, p n o, Hours, . The row entries are as follows. Row 1. p period underscore E X, 1, blank. Row 2. p period underscore E X, 2, blank. The condition is, underscore E X = underscore E Y"/>
          <p:cNvPicPr>
            <a:picLocks noChangeAspect="1" noChangeArrowheads="1"/>
          </p:cNvPicPr>
          <p:nvPr/>
        </p:nvPicPr>
        <p:blipFill rotWithShape="1">
          <a:blip r:embed="rId2">
            <a:extLst>
              <a:ext uri="{28A0092B-C50C-407E-A947-70E740481C1C}">
                <a14:useLocalDpi xmlns:a14="http://schemas.microsoft.com/office/drawing/2010/main" val="0"/>
              </a:ext>
            </a:extLst>
          </a:blip>
          <a:srcRect t="5886" r="59608"/>
          <a:stretch/>
        </p:blipFill>
        <p:spPr bwMode="auto">
          <a:xfrm>
            <a:off x="3206463" y="2662042"/>
            <a:ext cx="2731073" cy="353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0285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Join in </a:t>
            </a:r>
            <a:r>
              <a:rPr lang="en-US" altLang="en-US" dirty="0">
                <a:solidFill>
                  <a:schemeClr val="tx2"/>
                </a:solidFill>
              </a:rPr>
              <a:t>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smtClean="0">
                <a:solidFill>
                  <a:schemeClr val="tx2"/>
                </a:solidFill>
              </a:rPr>
              <a:t>E </a:t>
            </a:r>
            <a:r>
              <a:rPr lang="en-US" altLang="en-US" dirty="0" smtClean="0"/>
              <a:t>: Examples</a:t>
            </a:r>
            <a:endParaRPr lang="en-US" dirty="0"/>
          </a:p>
        </p:txBody>
      </p:sp>
      <p:sp>
        <p:nvSpPr>
          <p:cNvPr id="3" name="Text Placeholder 2"/>
          <p:cNvSpPr>
            <a:spLocks noGrp="1"/>
          </p:cNvSpPr>
          <p:nvPr>
            <p:ph type="body" idx="1"/>
          </p:nvPr>
        </p:nvSpPr>
        <p:spPr>
          <a:xfrm>
            <a:off x="457200" y="1600201"/>
            <a:ext cx="8229600" cy="2957052"/>
          </a:xfrm>
        </p:spPr>
        <p:txBody>
          <a:bodyPr/>
          <a:lstStyle/>
          <a:p>
            <a:pPr eaLnBrk="1" hangingPunct="1"/>
            <a:r>
              <a:rPr lang="en-US" altLang="en-US" sz="2400" dirty="0">
                <a:latin typeface="+mn-lt"/>
              </a:rPr>
              <a:t>The join is simply accomplished by using the same example element (variable with underscore) in the columns being joined from different (or same as in C.5 (b)) </a:t>
            </a:r>
            <a:r>
              <a:rPr lang="en-US" altLang="en-US" sz="2400" dirty="0" smtClean="0">
                <a:latin typeface="+mn-lt"/>
              </a:rPr>
              <a:t>relation.</a:t>
            </a:r>
          </a:p>
          <a:p>
            <a:pPr eaLnBrk="1" hangingPunct="1"/>
            <a:r>
              <a:rPr lang="en-US" altLang="en-US" sz="2400" dirty="0" smtClean="0">
                <a:latin typeface="+mn-lt"/>
              </a:rPr>
              <a:t>Note </a:t>
            </a:r>
            <a:r>
              <a:rPr lang="en-US" altLang="en-US" sz="2400" dirty="0">
                <a:latin typeface="+mn-lt"/>
              </a:rPr>
              <a:t>that the Result is set us as an independent table to show variables from multiple relations placed in the result</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306040311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hangingPunct="1">
              <a:spcBef>
                <a:spcPct val="50000"/>
              </a:spcBef>
            </a:pPr>
            <a:r>
              <a:rPr lang="en-IN" altLang="en-US" dirty="0">
                <a:solidFill>
                  <a:schemeClr val="tx2"/>
                </a:solidFill>
              </a:rPr>
              <a:t>Performing Join with Common Example Elements and Use of a Result Relation</a:t>
            </a:r>
            <a:endParaRPr lang="en-US" altLang="en-US" dirty="0">
              <a:solidFill>
                <a:schemeClr val="tx2"/>
              </a:solidFill>
            </a:endParaRPr>
          </a:p>
        </p:txBody>
      </p:sp>
      <p:sp>
        <p:nvSpPr>
          <p:cNvPr id="3" name="Text Placeholder 2"/>
          <p:cNvSpPr>
            <a:spLocks noGrp="1"/>
          </p:cNvSpPr>
          <p:nvPr>
            <p:ph type="body" idx="1"/>
          </p:nvPr>
        </p:nvSpPr>
        <p:spPr>
          <a:xfrm>
            <a:off x="457200" y="1600200"/>
            <a:ext cx="8229600" cy="715297"/>
          </a:xfrm>
        </p:spPr>
        <p:txBody>
          <a:bodyPr/>
          <a:lstStyle/>
          <a:p>
            <a:pPr marL="0" indent="0">
              <a:buNone/>
            </a:pPr>
            <a:r>
              <a:rPr lang="en-US" sz="2000" b="1" dirty="0">
                <a:latin typeface="+mn-lt"/>
              </a:rPr>
              <a:t>Figure C.5 </a:t>
            </a:r>
            <a:r>
              <a:rPr lang="en-US" sz="2000" dirty="0">
                <a:latin typeface="+mn-lt"/>
              </a:rPr>
              <a:t>Illustrating JOIN and result relations in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 </a:t>
            </a:r>
            <a:r>
              <a:rPr lang="en-US" sz="2000" dirty="0">
                <a:latin typeface="+mn-lt"/>
              </a:rPr>
              <a:t>(a) The query Q1. (b) The query </a:t>
            </a:r>
            <a:r>
              <a:rPr lang="en-US" sz="2000" dirty="0" smtClean="0">
                <a:latin typeface="+mn-lt"/>
              </a:rPr>
              <a:t>Q8.</a:t>
            </a:r>
            <a:endParaRPr lang="en-US" sz="2000" dirty="0">
              <a:latin typeface="+mn-lt"/>
            </a:endParaRPr>
          </a:p>
        </p:txBody>
      </p:sp>
      <p:pic>
        <p:nvPicPr>
          <p:cNvPr id="4" name="Picture 2" descr="A. First table titled, Employee. The table has 1 rows and 10 columns. The columns have the following headings from left to right. F name, Minit, L name, S s n, B date, Address, Sex, Salary, Super underscore s s n, D n o. The row entries are as follows. Row 1. underscore F N, blank, underscore L N, blank, blank, underscore A d d r, blank, blank, blank, underscore D X. Second table titled, Department. The table has 1 rows and 4 columns. The columns have the following headings from left to right. D name, D number, M g r s s n, M g r underscore start underscore date. The row entries are as follows. Row 1. research, underscore D X, blank, blank. Third table.Table has 1 rows and 4 columns. The columns have the following headings from left to right. Result, blank, blank, blank. The row entries are as follows. Row 1. P period, underscore F n, underscore L N, underscore A d d r. B. First table titled, Employee. The table has 2 rows and 10 columns. The columns have the following headings from left to right. F name, Minit, L name, S s n, B date, Address, Sex, Salary, Super underscore s s n, D n o. The row entries are as follows. Row 1. underscore E 1, blank, underscore E 2, blank, blank, blank, blank, blank, underscore X s s n, blank. Row 2. underscore S 1, blank, underscore S 2, underscore X s s n, blank, blank, blank, blank, blank, blank. Second table.Table has 1 row and 5 columns. The columns have the following headings from left to right. Result, blank, blank, blank, blank. The row entries are as follows. Row 1. P period, underscore E 1, underscore E 2, underscore S 1, underscore S2."/>
          <p:cNvPicPr>
            <a:picLocks noChangeAspect="1" noChangeArrowheads="1"/>
          </p:cNvPicPr>
          <p:nvPr/>
        </p:nvPicPr>
        <p:blipFill rotWithShape="1">
          <a:blip r:embed="rId2">
            <a:extLst>
              <a:ext uri="{28A0092B-C50C-407E-A947-70E740481C1C}">
                <a14:useLocalDpi xmlns:a14="http://schemas.microsoft.com/office/drawing/2010/main" val="0"/>
              </a:ext>
            </a:extLst>
          </a:blip>
          <a:srcRect t="12989"/>
          <a:stretch/>
        </p:blipFill>
        <p:spPr bwMode="auto">
          <a:xfrm>
            <a:off x="1454728" y="2642946"/>
            <a:ext cx="6234545" cy="3510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0368256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Aggregation in </a:t>
            </a:r>
            <a:r>
              <a:rPr lang="en-US" altLang="en-US" dirty="0">
                <a:solidFill>
                  <a:schemeClr val="tx2"/>
                </a:solidFill>
              </a:rPr>
              <a:t>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a:solidFill>
                  <a:schemeClr val="tx2"/>
                </a:solidFill>
              </a:rPr>
              <a:t>E</a:t>
            </a:r>
            <a:r>
              <a:rPr lang="en-US" altLang="en-US" dirty="0"/>
              <a:t> </a:t>
            </a:r>
            <a:endParaRPr lang="en-US" dirty="0"/>
          </a:p>
        </p:txBody>
      </p:sp>
      <p:sp>
        <p:nvSpPr>
          <p:cNvPr id="3" name="Text Placeholder 2"/>
          <p:cNvSpPr>
            <a:spLocks noGrp="1"/>
          </p:cNvSpPr>
          <p:nvPr>
            <p:ph type="body" idx="1"/>
          </p:nvPr>
        </p:nvSpPr>
        <p:spPr>
          <a:xfrm>
            <a:off x="457200" y="1600200"/>
            <a:ext cx="8229600" cy="2794819"/>
          </a:xfrm>
        </p:spPr>
        <p:txBody>
          <a:bodyPr/>
          <a:lstStyle/>
          <a:p>
            <a:pPr eaLnBrk="1" hangingPunct="1"/>
            <a:r>
              <a:rPr lang="en-US" altLang="en-US" sz="2400" dirty="0">
                <a:latin typeface="+mn-lt"/>
              </a:rPr>
              <a:t>Aggregation is accomplished by using .</a:t>
            </a:r>
            <a:r>
              <a:rPr lang="en-US" altLang="en-US" sz="2400" dirty="0" smtClean="0">
                <a:latin typeface="+mn-lt"/>
              </a:rPr>
              <a:t>C</a:t>
            </a:r>
            <a:r>
              <a:rPr lang="en-US" altLang="en-US" sz="100" dirty="0" smtClean="0">
                <a:latin typeface="+mn-lt"/>
              </a:rPr>
              <a:t> </a:t>
            </a:r>
            <a:r>
              <a:rPr lang="en-US" altLang="en-US" sz="2400" dirty="0" smtClean="0">
                <a:latin typeface="+mn-lt"/>
              </a:rPr>
              <a:t>N</a:t>
            </a:r>
            <a:r>
              <a:rPr lang="en-US" altLang="en-US" sz="100" dirty="0" smtClean="0">
                <a:latin typeface="+mn-lt"/>
              </a:rPr>
              <a:t> </a:t>
            </a:r>
            <a:r>
              <a:rPr lang="en-US" altLang="en-US" sz="2400" dirty="0" smtClean="0">
                <a:latin typeface="+mn-lt"/>
              </a:rPr>
              <a:t>T </a:t>
            </a:r>
            <a:r>
              <a:rPr lang="en-US" altLang="en-US" sz="2400" dirty="0">
                <a:latin typeface="+mn-lt"/>
              </a:rPr>
              <a:t>for count</a:t>
            </a:r>
            <a:r>
              <a:rPr lang="en-US" altLang="en-US" sz="2400" dirty="0" smtClean="0">
                <a:latin typeface="+mn-lt"/>
              </a:rPr>
              <a:t>, .</a:t>
            </a:r>
            <a:r>
              <a:rPr lang="en-US" altLang="en-US" sz="2400" dirty="0">
                <a:latin typeface="+mn-lt"/>
              </a:rPr>
              <a:t>MAX, .MIN, .</a:t>
            </a:r>
            <a:r>
              <a:rPr lang="en-US" altLang="en-US" sz="2400" dirty="0" smtClean="0">
                <a:latin typeface="+mn-lt"/>
              </a:rPr>
              <a:t>A</a:t>
            </a:r>
            <a:r>
              <a:rPr lang="en-US" altLang="en-US" sz="100" dirty="0" smtClean="0">
                <a:latin typeface="+mn-lt"/>
              </a:rPr>
              <a:t> </a:t>
            </a:r>
            <a:r>
              <a:rPr lang="en-US" altLang="en-US" sz="2400" dirty="0" smtClean="0">
                <a:latin typeface="+mn-lt"/>
              </a:rPr>
              <a:t>V</a:t>
            </a:r>
            <a:r>
              <a:rPr lang="en-US" altLang="en-US" sz="100" dirty="0" smtClean="0">
                <a:latin typeface="+mn-lt"/>
              </a:rPr>
              <a:t> </a:t>
            </a:r>
            <a:r>
              <a:rPr lang="en-US" altLang="en-US" sz="2400" dirty="0" smtClean="0">
                <a:latin typeface="+mn-lt"/>
              </a:rPr>
              <a:t>G </a:t>
            </a:r>
            <a:r>
              <a:rPr lang="en-US" altLang="en-US" sz="2400" dirty="0">
                <a:latin typeface="+mn-lt"/>
              </a:rPr>
              <a:t>for the corresponding aggregation functions </a:t>
            </a:r>
          </a:p>
          <a:p>
            <a:pPr eaLnBrk="1" hangingPunct="1"/>
            <a:r>
              <a:rPr lang="en-US" altLang="en-US" sz="2400" dirty="0">
                <a:latin typeface="+mn-lt"/>
              </a:rPr>
              <a:t>Grouping is accomplished by .G operator.</a:t>
            </a:r>
          </a:p>
          <a:p>
            <a:pPr eaLnBrk="1" hangingPunct="1"/>
            <a:r>
              <a:rPr lang="en-US" altLang="en-US" sz="2400" dirty="0">
                <a:latin typeface="+mn-lt"/>
              </a:rPr>
              <a:t>Condition Box may use conditions on groups (similar to HAVING clause in </a:t>
            </a:r>
            <a:r>
              <a:rPr lang="en-US" altLang="en-US" sz="2400" dirty="0" smtClean="0">
                <a:latin typeface="+mn-lt"/>
              </a:rPr>
              <a:t>S</a:t>
            </a:r>
            <a:r>
              <a:rPr lang="en-US" altLang="en-US" sz="100" dirty="0" smtClean="0">
                <a:latin typeface="+mn-lt"/>
              </a:rPr>
              <a:t> </a:t>
            </a:r>
            <a:r>
              <a:rPr lang="en-US" altLang="en-US" sz="2400" dirty="0" smtClean="0">
                <a:latin typeface="+mn-lt"/>
              </a:rPr>
              <a:t>Q</a:t>
            </a:r>
            <a:r>
              <a:rPr lang="en-US" altLang="en-US" sz="100" dirty="0" smtClean="0">
                <a:latin typeface="+mn-lt"/>
              </a:rPr>
              <a:t> </a:t>
            </a:r>
            <a:r>
              <a:rPr lang="en-US" altLang="en-US" sz="2400" dirty="0" smtClean="0">
                <a:latin typeface="+mn-lt"/>
              </a:rPr>
              <a:t>L </a:t>
            </a:r>
            <a:r>
              <a:rPr lang="en-US" altLang="en-US" sz="2400" dirty="0">
                <a:latin typeface="+mn-lt"/>
              </a:rPr>
              <a:t>– see Section 8.5.8</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280193017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rPr>
              <a:t>Aggregation in </a:t>
            </a:r>
            <a:r>
              <a:rPr lang="en-US" altLang="en-US" dirty="0">
                <a:solidFill>
                  <a:schemeClr val="tx2"/>
                </a:solidFill>
              </a:rPr>
              <a:t>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a:solidFill>
                  <a:schemeClr val="tx2"/>
                </a:solidFill>
              </a:rPr>
              <a:t>E</a:t>
            </a:r>
            <a:r>
              <a:rPr lang="en-US" altLang="en-US" dirty="0" smtClean="0">
                <a:solidFill>
                  <a:schemeClr val="tx2"/>
                </a:solidFill>
              </a:rPr>
              <a:t> </a:t>
            </a:r>
            <a:r>
              <a:rPr lang="en-US" altLang="en-US" dirty="0">
                <a:solidFill>
                  <a:schemeClr val="tx2"/>
                </a:solidFill>
              </a:rPr>
              <a:t>: </a:t>
            </a:r>
            <a:r>
              <a:rPr lang="en-US" altLang="en-US" dirty="0" smtClean="0">
                <a:solidFill>
                  <a:schemeClr val="tx2"/>
                </a:solidFill>
              </a:rPr>
              <a:t>Examples</a:t>
            </a:r>
            <a:endParaRPr lang="en-US" dirty="0">
              <a:solidFill>
                <a:schemeClr val="tx2"/>
              </a:solidFill>
            </a:endParaRPr>
          </a:p>
        </p:txBody>
      </p:sp>
      <p:sp>
        <p:nvSpPr>
          <p:cNvPr id="3" name="Text Placeholder 2"/>
          <p:cNvSpPr>
            <a:spLocks noGrp="1"/>
          </p:cNvSpPr>
          <p:nvPr>
            <p:ph type="body" idx="1"/>
          </p:nvPr>
        </p:nvSpPr>
        <p:spPr>
          <a:xfrm>
            <a:off x="457200" y="1600200"/>
            <a:ext cx="8229600" cy="765629"/>
          </a:xfrm>
        </p:spPr>
        <p:txBody>
          <a:bodyPr/>
          <a:lstStyle/>
          <a:p>
            <a:pPr marL="0" indent="0">
              <a:buNone/>
            </a:pPr>
            <a:r>
              <a:rPr lang="en-US" sz="2000" b="1" dirty="0">
                <a:latin typeface="+mn-lt"/>
              </a:rPr>
              <a:t>Figure C.6 </a:t>
            </a:r>
            <a:r>
              <a:rPr lang="en-US" sz="2000" dirty="0">
                <a:latin typeface="+mn-lt"/>
              </a:rPr>
              <a:t>Functions and grouping in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 (</a:t>
            </a:r>
            <a:r>
              <a:rPr lang="en-US" sz="2000" dirty="0">
                <a:latin typeface="+mn-lt"/>
              </a:rPr>
              <a:t>a) The query Q23. (b) The query Q23A. (c) The query Q24. (d) The query Q26</a:t>
            </a:r>
            <a:r>
              <a:rPr lang="en-US" sz="2000" dirty="0" smtClean="0">
                <a:latin typeface="+mn-lt"/>
              </a:rPr>
              <a:t>.</a:t>
            </a:r>
            <a:endParaRPr lang="en-US" sz="2000" dirty="0">
              <a:latin typeface="+mn-lt"/>
            </a:endParaRPr>
          </a:p>
        </p:txBody>
      </p:sp>
      <p:pic>
        <p:nvPicPr>
          <p:cNvPr id="4" name="Picture 2" descr="a. Table titled, Employee. The table has 1 row and 10 columns. The columns have the following headings from left to right. F name, Minit, L name, S s n, B date, Address, sex, salary, super underscore s s n, D n o. The line entries are as follows. Line 1. blank, blank, blank, blank, blank, blank, blank, P period C N T period, blank, blank. b. Table titled, Employee. The table has 1 row and 10 columns. The columns have the following headings from left to right. F name, Minit, L name, S s n, B date, Address, sex, salary, super underscore s s n, D n o. The line entries are as follows. Line 1. blank, blank, blank, blank, blank, blank, blank, P period C N T period A L L, blank, blank. c.Table titled, Employee. The table has 1 row and 10 columns. The columns have the following headings from left to right. F name, Minit, L name, S s n, B date, Address, sex, salary, super underscore s s n, D n o. The line entries are as follows. Line 1. blank, blank, blank, P period C N T period A L L, blank, blank, blank, P period A V G period A L L, blank, P period G period. d. Table titled, Project. The table has 1 row and 4 columns. The columns have the following headings from left to right. P name, P number, P location, D num. The line entries are as follows. Line 1. P period, underscore P x, blank, blank. A table titled, WORKS undersore O N. The table has 1 row and 3 columns. The columns have the following headings from left to right. E s s n, P n o, Hours, . The row entries are as follows. Row 1. P period C N T period E X, G period underscore P X, blank. The condition is C N T period E X greater than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1149" y="2653379"/>
            <a:ext cx="4601702" cy="318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4386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rPr>
              <a:t>Negation in </a:t>
            </a:r>
            <a:r>
              <a:rPr lang="en-US" altLang="en-US" dirty="0">
                <a:solidFill>
                  <a:schemeClr val="tx2"/>
                </a:solidFill>
              </a:rPr>
              <a:t>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smtClean="0">
                <a:solidFill>
                  <a:schemeClr val="tx2"/>
                </a:solidFill>
              </a:rPr>
              <a:t>E : Example</a:t>
            </a:r>
            <a:endParaRPr lang="en-US" dirty="0">
              <a:solidFill>
                <a:schemeClr val="tx2"/>
              </a:solidFill>
            </a:endParaRPr>
          </a:p>
        </p:txBody>
      </p:sp>
      <p:sp>
        <p:nvSpPr>
          <p:cNvPr id="3" name="Text Placeholder 2"/>
          <p:cNvSpPr>
            <a:spLocks noGrp="1"/>
          </p:cNvSpPr>
          <p:nvPr>
            <p:ph type="body" idx="1"/>
          </p:nvPr>
        </p:nvSpPr>
        <p:spPr>
          <a:xfrm>
            <a:off x="457200" y="1600201"/>
            <a:ext cx="8229600" cy="417286"/>
          </a:xfrm>
        </p:spPr>
        <p:txBody>
          <a:bodyPr/>
          <a:lstStyle/>
          <a:p>
            <a:pPr marL="0" indent="0">
              <a:buNone/>
            </a:pPr>
            <a:r>
              <a:rPr lang="en-US" sz="2000" b="1" dirty="0">
                <a:latin typeface="+mn-lt"/>
              </a:rPr>
              <a:t>Figure C.7 </a:t>
            </a:r>
            <a:r>
              <a:rPr lang="en-US" sz="2000" dirty="0">
                <a:latin typeface="+mn-lt"/>
              </a:rPr>
              <a:t>Illustrating negation by the query Q6</a:t>
            </a:r>
            <a:r>
              <a:rPr lang="en-US" sz="2000" dirty="0" smtClean="0">
                <a:latin typeface="+mn-lt"/>
              </a:rPr>
              <a:t>.</a:t>
            </a:r>
            <a:endParaRPr lang="en-US" sz="2000" dirty="0">
              <a:latin typeface="+mn-lt"/>
            </a:endParaRPr>
          </a:p>
        </p:txBody>
      </p:sp>
      <p:pic>
        <p:nvPicPr>
          <p:cNvPr id="4" name="Picture 2" descr="A table titled, Employee. The table has 1 rows and 10 columns. The columns have the following headings from left to right. F name, Minit, L name, S s n, B date, Address, Sex, Salary, super underscore s s n, D n o. The row entries are as follows. Row 1. P period, blank, P period, underscore S X, blank, blank, blank, blank, blank, blank. A table titled, Dependent. The table has 1 rows and 5 columns. The columns have the following headings from left to right. E s s n, Dependent underscore name, Sex, B date, Relationship, . The row entries are as follows. Row 1. underscore S X, blank, blank, blank, blank."/>
          <p:cNvPicPr>
            <a:picLocks noChangeAspect="1" noChangeArrowheads="1"/>
          </p:cNvPicPr>
          <p:nvPr/>
        </p:nvPicPr>
        <p:blipFill rotWithShape="1">
          <a:blip r:embed="rId2">
            <a:extLst>
              <a:ext uri="{28A0092B-C50C-407E-A947-70E740481C1C}">
                <a14:useLocalDpi xmlns:a14="http://schemas.microsoft.com/office/drawing/2010/main" val="0"/>
              </a:ext>
            </a:extLst>
          </a:blip>
          <a:srcRect t="19163" r="5937"/>
          <a:stretch/>
        </p:blipFill>
        <p:spPr bwMode="auto">
          <a:xfrm>
            <a:off x="1066279" y="2563880"/>
            <a:ext cx="7011441" cy="1735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12103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solidFill>
                  <a:schemeClr val="tx2"/>
                </a:solidFill>
              </a:rPr>
              <a:t>Updating in </a:t>
            </a:r>
            <a:r>
              <a:rPr lang="en-US" altLang="en-US" dirty="0">
                <a:solidFill>
                  <a:schemeClr val="tx2"/>
                </a:solidFill>
              </a:rPr>
              <a:t>Q</a:t>
            </a:r>
            <a:r>
              <a:rPr lang="en-US" altLang="en-US" sz="100" dirty="0">
                <a:solidFill>
                  <a:schemeClr val="tx2"/>
                </a:solidFill>
              </a:rPr>
              <a:t> </a:t>
            </a:r>
            <a:r>
              <a:rPr lang="en-US" altLang="en-US" dirty="0">
                <a:solidFill>
                  <a:schemeClr val="tx2"/>
                </a:solidFill>
              </a:rPr>
              <a:t>B</a:t>
            </a:r>
            <a:r>
              <a:rPr lang="en-US" altLang="en-US" sz="100" dirty="0">
                <a:solidFill>
                  <a:schemeClr val="tx2"/>
                </a:solidFill>
              </a:rPr>
              <a:t> </a:t>
            </a:r>
            <a:r>
              <a:rPr lang="en-US" altLang="en-US" dirty="0">
                <a:solidFill>
                  <a:schemeClr val="tx2"/>
                </a:solidFill>
              </a:rPr>
              <a:t>E : Example</a:t>
            </a:r>
            <a:endParaRPr lang="en-US" dirty="0">
              <a:solidFill>
                <a:schemeClr val="tx2"/>
              </a:solidFill>
            </a:endParaRPr>
          </a:p>
        </p:txBody>
      </p:sp>
      <p:sp>
        <p:nvSpPr>
          <p:cNvPr id="3" name="Text Placeholder 2"/>
          <p:cNvSpPr>
            <a:spLocks noGrp="1"/>
          </p:cNvSpPr>
          <p:nvPr>
            <p:ph type="body" idx="1"/>
          </p:nvPr>
        </p:nvSpPr>
        <p:spPr>
          <a:xfrm>
            <a:off x="457200" y="1600201"/>
            <a:ext cx="8229600" cy="684388"/>
          </a:xfrm>
        </p:spPr>
        <p:txBody>
          <a:bodyPr/>
          <a:lstStyle/>
          <a:p>
            <a:pPr marL="0" indent="0">
              <a:buNone/>
            </a:pPr>
            <a:r>
              <a:rPr lang="en-US" sz="2000" b="1" dirty="0">
                <a:latin typeface="+mn-lt"/>
              </a:rPr>
              <a:t>Figure C.8 </a:t>
            </a:r>
            <a:r>
              <a:rPr lang="en-US" sz="2000" dirty="0">
                <a:latin typeface="+mn-lt"/>
              </a:rPr>
              <a:t>Modifying the database in Q</a:t>
            </a:r>
            <a:r>
              <a:rPr lang="en-US" sz="100" dirty="0">
                <a:latin typeface="+mn-lt"/>
              </a:rPr>
              <a:t> </a:t>
            </a:r>
            <a:r>
              <a:rPr lang="en-US" sz="2000" dirty="0">
                <a:latin typeface="+mn-lt"/>
              </a:rPr>
              <a:t>B</a:t>
            </a:r>
            <a:r>
              <a:rPr lang="en-US" sz="100" dirty="0">
                <a:latin typeface="+mn-lt"/>
              </a:rPr>
              <a:t> </a:t>
            </a:r>
            <a:r>
              <a:rPr lang="en-US" sz="2000" dirty="0">
                <a:latin typeface="+mn-lt"/>
              </a:rPr>
              <a:t>E</a:t>
            </a:r>
            <a:r>
              <a:rPr lang="en-US" sz="2000" dirty="0" smtClean="0">
                <a:latin typeface="+mn-lt"/>
              </a:rPr>
              <a:t>. </a:t>
            </a:r>
            <a:r>
              <a:rPr lang="en-US" sz="2000" dirty="0">
                <a:latin typeface="+mn-lt"/>
              </a:rPr>
              <a:t>(a) Insertion. (b) Deletion. (c) Update in </a:t>
            </a:r>
            <a:r>
              <a:rPr lang="en-US" sz="2000" dirty="0" smtClean="0">
                <a:latin typeface="+mn-lt"/>
              </a:rPr>
              <a:t>Q</a:t>
            </a:r>
            <a:r>
              <a:rPr lang="en-US" sz="100" dirty="0" smtClean="0">
                <a:latin typeface="+mn-lt"/>
              </a:rPr>
              <a:t> </a:t>
            </a:r>
            <a:r>
              <a:rPr lang="en-US" sz="2000" dirty="0" smtClean="0">
                <a:latin typeface="+mn-lt"/>
              </a:rPr>
              <a:t>B</a:t>
            </a:r>
            <a:r>
              <a:rPr lang="en-US" sz="100" dirty="0" smtClean="0">
                <a:latin typeface="+mn-lt"/>
              </a:rPr>
              <a:t> </a:t>
            </a:r>
            <a:r>
              <a:rPr lang="en-US" sz="2000" dirty="0" smtClean="0">
                <a:latin typeface="+mn-lt"/>
              </a:rPr>
              <a:t>E.</a:t>
            </a:r>
            <a:endParaRPr lang="en-US" sz="2000" dirty="0">
              <a:latin typeface="+mn-lt"/>
            </a:endParaRPr>
          </a:p>
        </p:txBody>
      </p:sp>
      <p:pic>
        <p:nvPicPr>
          <p:cNvPr id="4" name="Picture 2" descr="a. Table titled, I period Employee. The table has 1 rows and 10 columns. The columns have the following headings from left to right. F name, Minit, L name, S s n, B date, Address, Sex, Salary, Super underscore s s n, D n o. The row entries are as follows. Row 1. Richard, K, Marini, 653298653, 30 hyphen D e c hyphen 52, 98 Oak Forest, katy, T X, M, 37000, 987654321, 4. b. Table titled, D period Employee. The table has 1 rows and 10 columns. The columns have the following headings from left to right. F name, Minit, L name, S s n, B date, Address, Sex, Salary, Super underscore s s n, D n o. The row entries are as follows. Row 1. blank, blank, blank, 653298653, blank, blank, blank, blank, blank, blank. c. Table titled, Employee. The table has 1 rows and 10 columns. The columns have the following headings from left to right. F name, Minit, L name, S s n, B date, Address, Sex, Salary, Super underscore s s n, D n o. The row entries are as follows. Row 1. John, blank, Smith, blank, blank, blank, blank, U period underscore S star 1 period 1, blank, U period 4."/>
          <p:cNvPicPr>
            <a:picLocks noChangeAspect="1" noChangeArrowheads="1"/>
          </p:cNvPicPr>
          <p:nvPr/>
        </p:nvPicPr>
        <p:blipFill rotWithShape="1">
          <a:blip r:embed="rId2">
            <a:extLst>
              <a:ext uri="{28A0092B-C50C-407E-A947-70E740481C1C}">
                <a14:useLocalDpi xmlns:a14="http://schemas.microsoft.com/office/drawing/2010/main" val="0"/>
              </a:ext>
            </a:extLst>
          </a:blip>
          <a:srcRect b="14426"/>
          <a:stretch/>
        </p:blipFill>
        <p:spPr bwMode="auto">
          <a:xfrm>
            <a:off x="831272" y="2572140"/>
            <a:ext cx="7481455" cy="2708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508777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Chapter Summary</a:t>
            </a:r>
            <a:endParaRPr lang="en-US" dirty="0"/>
          </a:p>
        </p:txBody>
      </p:sp>
      <p:sp>
        <p:nvSpPr>
          <p:cNvPr id="3" name="Text Placeholder 2"/>
          <p:cNvSpPr>
            <a:spLocks noGrp="1"/>
          </p:cNvSpPr>
          <p:nvPr>
            <p:ph type="body" idx="1"/>
          </p:nvPr>
        </p:nvSpPr>
        <p:spPr>
          <a:xfrm>
            <a:off x="457200" y="1600200"/>
            <a:ext cx="8229600" cy="4786086"/>
          </a:xfrm>
        </p:spPr>
        <p:txBody>
          <a:bodyPr/>
          <a:lstStyle/>
          <a:p>
            <a:pPr eaLnBrk="1" hangingPunct="1"/>
            <a:r>
              <a:rPr lang="en-US" altLang="en-US" sz="2400" dirty="0">
                <a:latin typeface="+mn-lt"/>
              </a:rPr>
              <a:t>Relational Algebra</a:t>
            </a:r>
          </a:p>
          <a:p>
            <a:pPr lvl="1" eaLnBrk="1" hangingPunct="1"/>
            <a:r>
              <a:rPr lang="en-US" altLang="en-US" sz="2400" dirty="0">
                <a:latin typeface="+mn-lt"/>
              </a:rPr>
              <a:t>Unary Relational Operations </a:t>
            </a:r>
          </a:p>
          <a:p>
            <a:pPr lvl="1" eaLnBrk="1" hangingPunct="1"/>
            <a:r>
              <a:rPr lang="en-US" altLang="en-US" sz="2400" dirty="0">
                <a:latin typeface="+mn-lt"/>
              </a:rPr>
              <a:t>Relational Algebra Operations From Set Theory</a:t>
            </a:r>
          </a:p>
          <a:p>
            <a:pPr lvl="1" eaLnBrk="1" hangingPunct="1"/>
            <a:r>
              <a:rPr lang="en-US" altLang="en-US" sz="2400" dirty="0">
                <a:latin typeface="+mn-lt"/>
              </a:rPr>
              <a:t>Binary Relational Operations</a:t>
            </a:r>
          </a:p>
          <a:p>
            <a:pPr lvl="1" eaLnBrk="1" hangingPunct="1"/>
            <a:r>
              <a:rPr lang="en-US" altLang="en-US" sz="2400" dirty="0">
                <a:latin typeface="+mn-lt"/>
              </a:rPr>
              <a:t>Additional Relational Operations</a:t>
            </a:r>
          </a:p>
          <a:p>
            <a:pPr lvl="1" eaLnBrk="1" hangingPunct="1"/>
            <a:r>
              <a:rPr lang="en-US" altLang="en-US" sz="2400" dirty="0">
                <a:latin typeface="+mn-lt"/>
              </a:rPr>
              <a:t>Examples of Queries in Relational Algebra</a:t>
            </a:r>
          </a:p>
          <a:p>
            <a:pPr eaLnBrk="1" hangingPunct="1"/>
            <a:r>
              <a:rPr lang="en-US" altLang="en-US" sz="2400" dirty="0">
                <a:latin typeface="+mn-lt"/>
              </a:rPr>
              <a:t>Relational Calculus</a:t>
            </a:r>
          </a:p>
          <a:p>
            <a:pPr lvl="1" eaLnBrk="1" hangingPunct="1"/>
            <a:r>
              <a:rPr lang="en-US" altLang="en-US" sz="2400" dirty="0">
                <a:latin typeface="+mn-lt"/>
              </a:rPr>
              <a:t>Tuple Relational Calculus</a:t>
            </a:r>
          </a:p>
          <a:p>
            <a:pPr lvl="1" eaLnBrk="1" hangingPunct="1"/>
            <a:r>
              <a:rPr lang="en-US" altLang="en-US" sz="2400" dirty="0">
                <a:latin typeface="+mn-lt"/>
              </a:rPr>
              <a:t>Domain Relational Calculus</a:t>
            </a:r>
          </a:p>
          <a:p>
            <a:pPr eaLnBrk="1" hangingPunct="1"/>
            <a:r>
              <a:rPr lang="en-US" altLang="en-US" sz="2400" dirty="0">
                <a:latin typeface="+mn-lt"/>
              </a:rPr>
              <a:t>Overview of the </a:t>
            </a:r>
            <a:r>
              <a:rPr lang="en-US" altLang="en-US" sz="2400" dirty="0" smtClean="0">
                <a:latin typeface="+mn-lt"/>
              </a:rPr>
              <a:t>Q</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E </a:t>
            </a:r>
            <a:r>
              <a:rPr lang="en-US" altLang="en-US" sz="2400" dirty="0">
                <a:latin typeface="+mn-lt"/>
              </a:rPr>
              <a:t>language (appendix C</a:t>
            </a:r>
            <a:r>
              <a:rPr lang="en-US" altLang="en-US" sz="2400" dirty="0" smtClean="0">
                <a:latin typeface="+mn-lt"/>
              </a:rPr>
              <a:t>)</a:t>
            </a:r>
            <a:endParaRPr lang="en-US" altLang="en-US" sz="2400" dirty="0">
              <a:latin typeface="+mn-lt"/>
            </a:endParaRPr>
          </a:p>
        </p:txBody>
      </p:sp>
    </p:spTree>
    <p:extLst>
      <p:ext uri="{BB962C8B-B14F-4D97-AF65-F5344CB8AC3E}">
        <p14:creationId xmlns:p14="http://schemas.microsoft.com/office/powerpoint/2010/main" val="7665905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767157" y="2266554"/>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11467</TotalTime>
  <Words>6999</Words>
  <Application>Microsoft Office PowerPoint</Application>
  <PresentationFormat>On-screen Show (4:3)</PresentationFormat>
  <Paragraphs>649</Paragraphs>
  <Slides>99</Slides>
  <Notes>5</Notes>
  <HiddenSlides>0</HiddenSlides>
  <MMClips>0</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99</vt:i4>
      </vt:variant>
    </vt:vector>
  </HeadingPairs>
  <TitlesOfParts>
    <vt:vector size="109" baseType="lpstr">
      <vt:lpstr>NSimSun</vt:lpstr>
      <vt:lpstr>Arial</vt:lpstr>
      <vt:lpstr>Noto Sans Symbols</vt:lpstr>
      <vt:lpstr>Symbol</vt:lpstr>
      <vt:lpstr>Times New Roman</vt:lpstr>
      <vt:lpstr>Verdana</vt:lpstr>
      <vt:lpstr>Wingdings</vt:lpstr>
      <vt:lpstr>508 Lecture</vt:lpstr>
      <vt:lpstr>1_508 Lecture</vt:lpstr>
      <vt:lpstr>Equation</vt:lpstr>
      <vt:lpstr>Fundamentals of Database Systems</vt:lpstr>
      <vt:lpstr>Chapter Outline</vt:lpstr>
      <vt:lpstr>Relational Algebra Overview (1 of 4)</vt:lpstr>
      <vt:lpstr>Relational Algebra Overview (2 of 4)</vt:lpstr>
      <vt:lpstr>Brief History of Origins of Algebra</vt:lpstr>
      <vt:lpstr>Relational Algebra Overview (3 of 4)</vt:lpstr>
      <vt:lpstr>Relational Algebra Overview (4 of 4)</vt:lpstr>
      <vt:lpstr>Database State for COMPANY</vt:lpstr>
      <vt:lpstr>Unary Relational Operations: SELECT (1 of 4)</vt:lpstr>
      <vt:lpstr>Unary Relational Operations: SELECT (2 of 4)</vt:lpstr>
      <vt:lpstr>Unary Relational Operations: SELECT (3 of 4)</vt:lpstr>
      <vt:lpstr>Unary Relational Operations: SELECT (4 of 4)</vt:lpstr>
      <vt:lpstr>The Following Query Results Refer to This Database State</vt:lpstr>
      <vt:lpstr>Unary Relational Operations: Project (1 of 3)</vt:lpstr>
      <vt:lpstr>Unary Relational Operations: Project (2 of 3)</vt:lpstr>
      <vt:lpstr>Unary Relational Operations: Project (3 of 3)</vt:lpstr>
      <vt:lpstr>Examples of Applying Select and Project Operations</vt:lpstr>
      <vt:lpstr>Relational Algebra Expressions</vt:lpstr>
      <vt:lpstr>Single Expression Versus Sequence of Relational Operations (Example)</vt:lpstr>
      <vt:lpstr>Unary Relational Operations: RENAME (1 of 3)</vt:lpstr>
      <vt:lpstr>Unary Relational Operations: RENAME (2 of 3)</vt:lpstr>
      <vt:lpstr>Unary Relational Operations: RENAME (3 of 3)</vt:lpstr>
      <vt:lpstr>Example of Applying Multiple Operations and RENAME</vt:lpstr>
      <vt:lpstr>Relational Algebra Operations from Set Theory: UNION (1 of 2)</vt:lpstr>
      <vt:lpstr>Relational Algebra Operations from Set Theory: Union (2 of 2)</vt:lpstr>
      <vt:lpstr>Figure 8.3 Result of the Union Operation RESULT ← RESULT1 union symbol  RESULT2</vt:lpstr>
      <vt:lpstr>Relational Algebra Operations from Set Theory</vt:lpstr>
      <vt:lpstr>Relational Algebra Operations from Set Theory: INTERSECTION</vt:lpstr>
      <vt:lpstr>Relational Algebra Operations from Set Theory: SET DIFFERENCE</vt:lpstr>
      <vt:lpstr>Example to Illustrate the Result of UNION, INTERSECT, and DIFFERENCE</vt:lpstr>
      <vt:lpstr>Some Properties of UNION, INTERSECT, and DIFFERENCE</vt:lpstr>
      <vt:lpstr>Relational Algebra Operations from Set Theory: CARTESIAN PRODUCT (1 of 3)</vt:lpstr>
      <vt:lpstr>Relational Algebra Operations from Set Theory: CARTESIAN PRODUCT (2 of 3)</vt:lpstr>
      <vt:lpstr>Relational Algebra Operations from Set Theory: CARTESIAN PRODUCT (3 of 3)</vt:lpstr>
      <vt:lpstr>Figure 8.5 The Cartesian Product (CROSS PRODUCT) Operation (1 of 3)</vt:lpstr>
      <vt:lpstr>Figure 8.5 The Cartesian Product (CROSS PRODUCT) Operation (2 of 3)</vt:lpstr>
      <vt:lpstr>Figure 8.5 The Cartesian Product (CROSS PRODUCT) Operation (3 of 3)</vt:lpstr>
      <vt:lpstr>Binary Relational Operations: JOIN (1 of 2)</vt:lpstr>
      <vt:lpstr>Binary Relational Operations: JOIN (2 of 2)</vt:lpstr>
      <vt:lpstr>Figure 8.6 Result of the JOIN Operation D E P T dash M G R left arrow DEPARTMENT super absolute value of x sub start expression m g r dash s s n = S s n end expression EMPLOYEE</vt:lpstr>
      <vt:lpstr>Some Properties of JOIN (1 of 2)</vt:lpstr>
      <vt:lpstr>Some Properties of JOIN (2 of 2)</vt:lpstr>
      <vt:lpstr>Binary Relational Operations: E Q U I JOIN</vt:lpstr>
      <vt:lpstr>Binary Relational Operations: NATURAL JOIN Operation (1 of 2)</vt:lpstr>
      <vt:lpstr>Binary Relational Operations: NATURAL JOIN Operation (2 of 2)</vt:lpstr>
      <vt:lpstr>Example of NATURAL JOIN Operation</vt:lpstr>
      <vt:lpstr>Complete Set of Relational Operations</vt:lpstr>
      <vt:lpstr>Binary Relational Operations: DIVISION</vt:lpstr>
      <vt:lpstr>Example of DIVISION</vt:lpstr>
      <vt:lpstr>Table 8.1 Operations of Relational Algebra (1 of 2)</vt:lpstr>
      <vt:lpstr>Table 8.1 Operations of Relational Algebra (2 of 2)</vt:lpstr>
      <vt:lpstr>Query Tree Notation</vt:lpstr>
      <vt:lpstr>Example of Query Tree</vt:lpstr>
      <vt:lpstr>Additional Relational Operations: Aggregate Functions and Grouping</vt:lpstr>
      <vt:lpstr>Aggregate Function Operation</vt:lpstr>
      <vt:lpstr>Using Grouping With Aggregation</vt:lpstr>
      <vt:lpstr>Figure 8.10 the Aggregate Function Operation</vt:lpstr>
      <vt:lpstr>Figure 7.1a Results of GROUP by and HAVING (in S Q L). Q24</vt:lpstr>
      <vt:lpstr>Additional Relational Operations (1 of 6)</vt:lpstr>
      <vt:lpstr>Additional Relational Operations (2 of 6)</vt:lpstr>
      <vt:lpstr>Figure 8.11 A Two-Level Recursive Query</vt:lpstr>
      <vt:lpstr>Additional Relational Operations (3 of 6)</vt:lpstr>
      <vt:lpstr>Additional Relational Operations (4 of 6)</vt:lpstr>
      <vt:lpstr>Figure 8.12 The Result of a LEFT OUTER JOIN Operation</vt:lpstr>
      <vt:lpstr>Additional Relational Operations (5 of 6)</vt:lpstr>
      <vt:lpstr>Additional Relational Operations (6 of 6)</vt:lpstr>
      <vt:lpstr>Examples of Queries in Relational Algebra: Procedural Form</vt:lpstr>
      <vt:lpstr>Examples of Queries in Relational Algebra – Single Expressions</vt:lpstr>
      <vt:lpstr>Relational Calculus (1 of 2) </vt:lpstr>
      <vt:lpstr>Relational Calculus (2 of 2) </vt:lpstr>
      <vt:lpstr>Tuple Relational Calculus (1 of 2)</vt:lpstr>
      <vt:lpstr>Tuple Relational Calculus (2 of 2)</vt:lpstr>
      <vt:lpstr>The Existential and Universal Quantifiers (1 of 2)</vt:lpstr>
      <vt:lpstr>The Existential and Universal Quantifiers (2 of 2)</vt:lpstr>
      <vt:lpstr>Example Query Using Existential Quantifier (1 of 2)</vt:lpstr>
      <vt:lpstr>Example Query Using Existential Quantifier (2 of 2)</vt:lpstr>
      <vt:lpstr>Languages Based on Tuple Relational Calculus (1 of 2)</vt:lpstr>
      <vt:lpstr>Languages Based on Tuple Relational Calculus (2 of 2)</vt:lpstr>
      <vt:lpstr>The Domain Relational Calculus (1 of 2) </vt:lpstr>
      <vt:lpstr>The Domain Relational Calculus (2 of 2) </vt:lpstr>
      <vt:lpstr>Example Query Using Domain Calculus (1 of 2)</vt:lpstr>
      <vt:lpstr>Example Query Using Domain Calculus (2 of 2)</vt:lpstr>
      <vt:lpstr>Q B E: A Query Language Based on Domain Calculus (Appendix C) (1 of 2)</vt:lpstr>
      <vt:lpstr>Q B E: A Query Language Based on Domain Calculus (Appendix C) (2 of 2)</vt:lpstr>
      <vt:lpstr>Q B E Examples (1 of 3)</vt:lpstr>
      <vt:lpstr>Example Schema as a Q B E Query Interface</vt:lpstr>
      <vt:lpstr>Q B E Examples (2 of 3)</vt:lpstr>
      <vt:lpstr>Four Successive Ways to Specify a Q B E Query</vt:lpstr>
      <vt:lpstr>Q B E Examples (3 of 3)</vt:lpstr>
      <vt:lpstr>Complex Conditions with and Without a Condition Box as a Part of Q B E Query</vt:lpstr>
      <vt:lpstr>Handling AND conditions in a Q B E Query</vt:lpstr>
      <vt:lpstr>Join in Q B E : Examples</vt:lpstr>
      <vt:lpstr>Performing Join with Common Example Elements and Use of a Result Relation</vt:lpstr>
      <vt:lpstr>Aggregation in Q B E </vt:lpstr>
      <vt:lpstr>Aggregation in Q B E : Examples</vt:lpstr>
      <vt:lpstr>Negation in Q B E : Example</vt:lpstr>
      <vt:lpstr>Updating in Q B E : Example</vt:lpstr>
      <vt:lpstr>Chapter 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Database Systems, 7e</dc:title>
  <dc:subject>Computer Science</dc:subject>
  <dc:creator>Elmasri/Navathe</dc:creator>
  <cp:keywords>Fundamentals of Database Systems</cp:keywords>
  <cp:lastModifiedBy>KV, Suman (Cognizant)</cp:lastModifiedBy>
  <cp:revision>1310</cp:revision>
  <dcterms:modified xsi:type="dcterms:W3CDTF">2018-04-23T13:15:11Z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